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3" r:id="rId2"/>
    <p:sldMasterId id="2147483654" r:id="rId3"/>
  </p:sldMasterIdLst>
  <p:notesMasterIdLst>
    <p:notesMasterId r:id="rId18"/>
  </p:notesMasterIdLst>
  <p:handoutMasterIdLst>
    <p:handoutMasterId r:id="rId19"/>
  </p:handoutMasterIdLst>
  <p:sldIdLst>
    <p:sldId id="256" r:id="rId4"/>
    <p:sldId id="332" r:id="rId5"/>
    <p:sldId id="375" r:id="rId6"/>
    <p:sldId id="376" r:id="rId7"/>
    <p:sldId id="374" r:id="rId8"/>
    <p:sldId id="333" r:id="rId9"/>
    <p:sldId id="377" r:id="rId10"/>
    <p:sldId id="378" r:id="rId11"/>
    <p:sldId id="379" r:id="rId12"/>
    <p:sldId id="335" r:id="rId13"/>
    <p:sldId id="380" r:id="rId14"/>
    <p:sldId id="370" r:id="rId15"/>
    <p:sldId id="382" r:id="rId16"/>
    <p:sldId id="371" r:id="rId1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lnSpc>
        <a:spcPct val="90000"/>
      </a:lnSpc>
      <a:spcBef>
        <a:spcPct val="0"/>
      </a:spcBef>
      <a:spcAft>
        <a:spcPct val="3000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3000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3000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3000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3000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33"/>
    <a:srgbClr val="FF0000"/>
    <a:srgbClr val="69AE23"/>
    <a:srgbClr val="003A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88213" autoAdjust="0"/>
  </p:normalViewPr>
  <p:slideViewPr>
    <p:cSldViewPr snapToGrid="0">
      <p:cViewPr>
        <p:scale>
          <a:sx n="100" d="100"/>
          <a:sy n="100" d="100"/>
        </p:scale>
        <p:origin x="-198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0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5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525463"/>
            <a:ext cx="3351213" cy="233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41363" y="3178175"/>
            <a:ext cx="54864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7088" y="525463"/>
            <a:ext cx="3113087" cy="2333625"/>
          </a:xfrm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7088" y="525463"/>
            <a:ext cx="3113087" cy="2333625"/>
          </a:xfrm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525463"/>
            <a:ext cx="3111500" cy="2333625"/>
          </a:xfrm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3179763"/>
            <a:ext cx="5484812" cy="52784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7088" y="525463"/>
            <a:ext cx="3111500" cy="2333625"/>
          </a:xfrm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2007: Germany (First semester) – (Second semestrer)</a:t>
            </a:r>
          </a:p>
          <a:p>
            <a:r>
              <a:rPr lang="en-GB"/>
              <a:t>2008: Slovenia (First semester) – France (Second semester)</a:t>
            </a:r>
          </a:p>
          <a:p>
            <a:r>
              <a:rPr lang="en-GB"/>
              <a:t>2009: Czech Republic (First semester) – Sweden (Second semester)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7088" y="525463"/>
            <a:ext cx="3113087" cy="233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7088" y="525463"/>
            <a:ext cx="3113087" cy="2333625"/>
          </a:xfrm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7088" y="525463"/>
            <a:ext cx="3113087" cy="2333625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7088" y="525463"/>
            <a:ext cx="3113087" cy="2333625"/>
          </a:xfrm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7088" y="525463"/>
            <a:ext cx="3113087" cy="2333625"/>
          </a:xfrm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7088" y="525463"/>
            <a:ext cx="3113087" cy="2333625"/>
          </a:xfrm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7088" y="525463"/>
            <a:ext cx="3113087" cy="2333625"/>
          </a:xfrm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All this has implications for the EU with porous external borders and no internal borders and the EU wanted to strengthen its public health capacity to protect its citizens.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In the EU, public health is a shared competence. Our role is primarily in risk assessment   and we have an advisory role in risk management which is primarily a Member State competence coordinated by the Commission.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64" name="Picture 16" descr="Presentation_Template_Title_ne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1260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4318000"/>
            <a:ext cx="4151313" cy="119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4318000"/>
            <a:ext cx="4152900" cy="119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598863"/>
            <a:ext cx="2112963" cy="191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598863"/>
            <a:ext cx="6191250" cy="191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3" name="Picture 9" descr="Presentation_Template_Innerpage_new"/>
          <p:cNvPicPr>
            <a:picLocks noChangeAspect="1" noChangeArrowheads="1"/>
          </p:cNvPicPr>
          <p:nvPr/>
        </p:nvPicPr>
        <p:blipFill>
          <a:blip r:embed="rId15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</p:spPr>
      </p:pic>
      <p:pic>
        <p:nvPicPr>
          <p:cNvPr id="180234" name="Picture 10"/>
          <p:cNvPicPr>
            <a:picLocks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87" r:id="rId12"/>
    <p:sldLayoutId id="2147483688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fontAlgn="base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fontAlgn="base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7" name="Picture 11" descr="Presentation_Template_Section_new"/>
          <p:cNvPicPr>
            <a:picLocks noChangeAspect="1" noChangeArrowheads="1"/>
          </p:cNvPicPr>
          <p:nvPr userDrawn="1"/>
        </p:nvPicPr>
        <p:blipFill>
          <a:blip r:embed="rId13" cstate="print"/>
          <a:srcRect t="46065"/>
          <a:stretch>
            <a:fillRect/>
          </a:stretch>
        </p:blipFill>
        <p:spPr bwMode="auto">
          <a:xfrm>
            <a:off x="0" y="3170238"/>
            <a:ext cx="9144000" cy="3698875"/>
          </a:xfrm>
          <a:prstGeom prst="rect">
            <a:avLst/>
          </a:prstGeom>
          <a:noFill/>
        </p:spPr>
      </p:pic>
      <p:pic>
        <p:nvPicPr>
          <p:cNvPr id="234504" name="Picture 8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  <p:sp>
        <p:nvSpPr>
          <p:cNvPr id="2345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4318000"/>
            <a:ext cx="8456613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345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598863"/>
            <a:ext cx="8456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2500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4" name="Picture 6" descr="Presentation_Template_Innerpage_new"/>
          <p:cNvPicPr>
            <a:picLocks noChangeAspect="1" noChangeArrowheads="1"/>
          </p:cNvPicPr>
          <p:nvPr/>
        </p:nvPicPr>
        <p:blipFill>
          <a:blip r:embed="rId13" cstate="print"/>
          <a:srcRect t="92126"/>
          <a:stretch>
            <a:fillRect/>
          </a:stretch>
        </p:blipFill>
        <p:spPr bwMode="auto">
          <a:xfrm>
            <a:off x="0" y="6326188"/>
            <a:ext cx="9144000" cy="539750"/>
          </a:xfrm>
          <a:prstGeom prst="rect">
            <a:avLst/>
          </a:prstGeom>
          <a:noFill/>
        </p:spPr>
      </p:pic>
      <p:pic>
        <p:nvPicPr>
          <p:cNvPr id="242695" name="Picture 7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  <p:pic>
        <p:nvPicPr>
          <p:cNvPr id="242698" name="Picture 10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  <p:sp>
        <p:nvSpPr>
          <p:cNvPr id="2426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4270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fontAlgn="base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50938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Keeping Europe healthy 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The European Centre for Disease Prevention and Control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323850" y="5549900"/>
            <a:ext cx="8456613" cy="998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GB" dirty="0">
                <a:solidFill>
                  <a:schemeClr val="bg1"/>
                </a:solidFill>
              </a:rPr>
              <a:t>Presenter, Unit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European Centre for Disease Prevention and Control</a:t>
            </a:r>
          </a:p>
          <a:p>
            <a:r>
              <a:rPr lang="en-GB" dirty="0">
                <a:solidFill>
                  <a:schemeClr val="bg1"/>
                </a:solidFill>
              </a:rPr>
              <a:t>Stockholm, </a:t>
            </a:r>
            <a:r>
              <a:rPr lang="en-GB" dirty="0" smtClean="0">
                <a:solidFill>
                  <a:schemeClr val="bg1"/>
                </a:solidFill>
              </a:rPr>
              <a:t>18 January 2010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Organisational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ECDC's strategic partners contribute </a:t>
            </a:r>
            <a:br>
              <a:rPr lang="en-GB"/>
            </a:br>
            <a:r>
              <a:rPr lang="en-GB"/>
              <a:t>to health security</a:t>
            </a:r>
          </a:p>
        </p:txBody>
      </p:sp>
      <p:sp>
        <p:nvSpPr>
          <p:cNvPr id="500739" name="AutoShape 3"/>
          <p:cNvSpPr>
            <a:spLocks noChangeArrowheads="1"/>
          </p:cNvSpPr>
          <p:nvPr/>
        </p:nvSpPr>
        <p:spPr bwMode="auto">
          <a:xfrm>
            <a:off x="323850" y="1423988"/>
            <a:ext cx="1439863" cy="719137"/>
          </a:xfrm>
          <a:prstGeom prst="roundRect">
            <a:avLst>
              <a:gd name="adj" fmla="val 16667"/>
            </a:avLst>
          </a:prstGeom>
          <a:solidFill>
            <a:srgbClr val="336699">
              <a:alpha val="50000"/>
            </a:srgbClr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  <a:spcAft>
                <a:spcPct val="0"/>
              </a:spcAft>
            </a:pPr>
            <a:r>
              <a:rPr lang="en-GB" sz="1800" b="1">
                <a:solidFill>
                  <a:srgbClr val="336699"/>
                </a:solidFill>
              </a:rPr>
              <a:t>Com-</a:t>
            </a:r>
            <a:br>
              <a:rPr lang="en-GB" sz="1800" b="1">
                <a:solidFill>
                  <a:srgbClr val="336699"/>
                </a:solidFill>
              </a:rPr>
            </a:br>
            <a:r>
              <a:rPr lang="en-GB" sz="1800" b="1">
                <a:solidFill>
                  <a:srgbClr val="336699"/>
                </a:solidFill>
              </a:rPr>
              <a:t>mission</a:t>
            </a:r>
          </a:p>
        </p:txBody>
      </p:sp>
      <p:sp>
        <p:nvSpPr>
          <p:cNvPr id="500740" name="AutoShape 4"/>
          <p:cNvSpPr>
            <a:spLocks noChangeArrowheads="1"/>
          </p:cNvSpPr>
          <p:nvPr/>
        </p:nvSpPr>
        <p:spPr bwMode="auto">
          <a:xfrm>
            <a:off x="323850" y="2228850"/>
            <a:ext cx="1439863" cy="719138"/>
          </a:xfrm>
          <a:prstGeom prst="roundRect">
            <a:avLst>
              <a:gd name="adj" fmla="val 16667"/>
            </a:avLst>
          </a:prstGeom>
          <a:solidFill>
            <a:srgbClr val="336699">
              <a:alpha val="50000"/>
            </a:srgbClr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  <a:spcAft>
                <a:spcPct val="0"/>
              </a:spcAft>
            </a:pPr>
            <a:r>
              <a:rPr lang="en-GB" sz="1800" b="1">
                <a:solidFill>
                  <a:srgbClr val="336699"/>
                </a:solidFill>
              </a:rPr>
              <a:t>Council</a:t>
            </a:r>
          </a:p>
        </p:txBody>
      </p:sp>
      <p:sp>
        <p:nvSpPr>
          <p:cNvPr id="500741" name="AutoShape 5"/>
          <p:cNvSpPr>
            <a:spLocks noChangeArrowheads="1"/>
          </p:cNvSpPr>
          <p:nvPr/>
        </p:nvSpPr>
        <p:spPr bwMode="auto">
          <a:xfrm>
            <a:off x="323850" y="4632325"/>
            <a:ext cx="1439863" cy="719138"/>
          </a:xfrm>
          <a:prstGeom prst="roundRect">
            <a:avLst>
              <a:gd name="adj" fmla="val 16667"/>
            </a:avLst>
          </a:prstGeom>
          <a:solidFill>
            <a:srgbClr val="336699">
              <a:alpha val="50000"/>
            </a:srgbClr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  <a:spcAft>
                <a:spcPct val="0"/>
              </a:spcAft>
            </a:pPr>
            <a:r>
              <a:rPr lang="en-GB" sz="1800" b="1">
                <a:solidFill>
                  <a:srgbClr val="336699"/>
                </a:solidFill>
              </a:rPr>
              <a:t>Member</a:t>
            </a:r>
            <a:br>
              <a:rPr lang="en-GB" sz="1800" b="1">
                <a:solidFill>
                  <a:srgbClr val="336699"/>
                </a:solidFill>
              </a:rPr>
            </a:br>
            <a:r>
              <a:rPr lang="en-GB" sz="1800" b="1">
                <a:solidFill>
                  <a:srgbClr val="336699"/>
                </a:solidFill>
              </a:rPr>
              <a:t>States</a:t>
            </a:r>
          </a:p>
        </p:txBody>
      </p:sp>
      <p:sp>
        <p:nvSpPr>
          <p:cNvPr id="500742" name="AutoShape 6"/>
          <p:cNvSpPr>
            <a:spLocks noChangeArrowheads="1"/>
          </p:cNvSpPr>
          <p:nvPr/>
        </p:nvSpPr>
        <p:spPr bwMode="auto">
          <a:xfrm>
            <a:off x="323850" y="3829050"/>
            <a:ext cx="1439863" cy="719138"/>
          </a:xfrm>
          <a:prstGeom prst="roundRect">
            <a:avLst>
              <a:gd name="adj" fmla="val 16667"/>
            </a:avLst>
          </a:prstGeom>
          <a:solidFill>
            <a:srgbClr val="336699">
              <a:alpha val="50000"/>
            </a:srgbClr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  <a:spcAft>
                <a:spcPct val="0"/>
              </a:spcAft>
            </a:pPr>
            <a:r>
              <a:rPr lang="en-GB" sz="1800" b="1">
                <a:solidFill>
                  <a:srgbClr val="336699"/>
                </a:solidFill>
              </a:rPr>
              <a:t>EU </a:t>
            </a:r>
            <a:br>
              <a:rPr lang="en-GB" sz="1800" b="1">
                <a:solidFill>
                  <a:srgbClr val="336699"/>
                </a:solidFill>
              </a:rPr>
            </a:br>
            <a:r>
              <a:rPr lang="en-GB" sz="1800" b="1">
                <a:solidFill>
                  <a:srgbClr val="336699"/>
                </a:solidFill>
              </a:rPr>
              <a:t>agencies</a:t>
            </a:r>
          </a:p>
        </p:txBody>
      </p:sp>
      <p:sp>
        <p:nvSpPr>
          <p:cNvPr id="500743" name="Line 7"/>
          <p:cNvSpPr>
            <a:spLocks noChangeShapeType="1"/>
          </p:cNvSpPr>
          <p:nvPr/>
        </p:nvSpPr>
        <p:spPr bwMode="auto">
          <a:xfrm flipH="1" flipV="1">
            <a:off x="2762250" y="2752725"/>
            <a:ext cx="1439863" cy="719138"/>
          </a:xfrm>
          <a:prstGeom prst="line">
            <a:avLst/>
          </a:prstGeom>
          <a:noFill/>
          <a:ln w="19050">
            <a:noFill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500744" name="Group 8"/>
          <p:cNvGrpSpPr>
            <a:grpSpLocks/>
          </p:cNvGrpSpPr>
          <p:nvPr/>
        </p:nvGrpSpPr>
        <p:grpSpPr bwMode="auto">
          <a:xfrm>
            <a:off x="4651375" y="1425575"/>
            <a:ext cx="1439863" cy="3930650"/>
            <a:chOff x="2901" y="1360"/>
            <a:chExt cx="907" cy="2476"/>
          </a:xfrm>
        </p:grpSpPr>
        <p:sp>
          <p:nvSpPr>
            <p:cNvPr id="500745" name="AutoShape 9"/>
            <p:cNvSpPr>
              <a:spLocks noChangeArrowheads="1"/>
            </p:cNvSpPr>
            <p:nvPr/>
          </p:nvSpPr>
          <p:spPr bwMode="auto">
            <a:xfrm>
              <a:off x="2901" y="2190"/>
              <a:ext cx="907" cy="385"/>
            </a:xfrm>
            <a:prstGeom prst="roundRect">
              <a:avLst>
                <a:gd name="adj" fmla="val 16667"/>
              </a:avLst>
            </a:prstGeom>
            <a:solidFill>
              <a:srgbClr val="003A80">
                <a:alpha val="35001"/>
              </a:srgb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  <a:spcAft>
                  <a:spcPct val="0"/>
                </a:spcAft>
              </a:pPr>
              <a:r>
                <a:rPr lang="en-GB" sz="1800" b="1"/>
                <a:t>Research</a:t>
              </a:r>
              <a:br>
                <a:rPr lang="en-GB" sz="1800" b="1"/>
              </a:br>
              <a:r>
                <a:rPr lang="en-GB" sz="1800" b="1"/>
                <a:t>community</a:t>
              </a:r>
            </a:p>
          </p:txBody>
        </p:sp>
        <p:sp>
          <p:nvSpPr>
            <p:cNvPr id="500746" name="AutoShape 10"/>
            <p:cNvSpPr>
              <a:spLocks noChangeArrowheads="1"/>
            </p:cNvSpPr>
            <p:nvPr/>
          </p:nvSpPr>
          <p:spPr bwMode="auto">
            <a:xfrm>
              <a:off x="2901" y="1360"/>
              <a:ext cx="907" cy="385"/>
            </a:xfrm>
            <a:prstGeom prst="roundRect">
              <a:avLst>
                <a:gd name="adj" fmla="val 16667"/>
              </a:avLst>
            </a:prstGeom>
            <a:solidFill>
              <a:srgbClr val="003A80">
                <a:alpha val="35001"/>
              </a:srgb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  <a:spcAft>
                  <a:spcPct val="0"/>
                </a:spcAft>
              </a:pPr>
              <a:r>
                <a:rPr lang="en-GB" sz="1800" b="1"/>
                <a:t>WHO</a:t>
              </a:r>
            </a:p>
          </p:txBody>
        </p:sp>
        <p:sp>
          <p:nvSpPr>
            <p:cNvPr id="500747" name="AutoShape 11"/>
            <p:cNvSpPr>
              <a:spLocks noChangeArrowheads="1"/>
            </p:cNvSpPr>
            <p:nvPr/>
          </p:nvSpPr>
          <p:spPr bwMode="auto">
            <a:xfrm>
              <a:off x="2901" y="1775"/>
              <a:ext cx="907" cy="385"/>
            </a:xfrm>
            <a:prstGeom prst="roundRect">
              <a:avLst>
                <a:gd name="adj" fmla="val 16667"/>
              </a:avLst>
            </a:prstGeom>
            <a:solidFill>
              <a:srgbClr val="003A80">
                <a:alpha val="35001"/>
              </a:srgb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  <a:spcAft>
                  <a:spcPct val="0"/>
                </a:spcAft>
              </a:pPr>
              <a:r>
                <a:rPr lang="en-GB" sz="1800" b="1"/>
                <a:t>NGOs</a:t>
              </a:r>
            </a:p>
          </p:txBody>
        </p:sp>
        <p:sp>
          <p:nvSpPr>
            <p:cNvPr id="500748" name="AutoShape 12"/>
            <p:cNvSpPr>
              <a:spLocks noChangeArrowheads="1"/>
            </p:cNvSpPr>
            <p:nvPr/>
          </p:nvSpPr>
          <p:spPr bwMode="auto">
            <a:xfrm>
              <a:off x="2901" y="3451"/>
              <a:ext cx="907" cy="385"/>
            </a:xfrm>
            <a:prstGeom prst="roundRect">
              <a:avLst>
                <a:gd name="adj" fmla="val 16667"/>
              </a:avLst>
            </a:prstGeom>
            <a:solidFill>
              <a:srgbClr val="003A80">
                <a:alpha val="35001"/>
              </a:srgb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  <a:spcAft>
                  <a:spcPct val="0"/>
                </a:spcAft>
              </a:pPr>
              <a:r>
                <a:rPr lang="en-GB" sz="1800" b="1"/>
                <a:t>CDCs</a:t>
              </a:r>
            </a:p>
          </p:txBody>
        </p:sp>
        <p:sp>
          <p:nvSpPr>
            <p:cNvPr id="500749" name="AutoShape 13"/>
            <p:cNvSpPr>
              <a:spLocks noChangeArrowheads="1"/>
            </p:cNvSpPr>
            <p:nvPr/>
          </p:nvSpPr>
          <p:spPr bwMode="auto">
            <a:xfrm>
              <a:off x="2901" y="3033"/>
              <a:ext cx="907" cy="385"/>
            </a:xfrm>
            <a:prstGeom prst="roundRect">
              <a:avLst>
                <a:gd name="adj" fmla="val 16667"/>
              </a:avLst>
            </a:prstGeom>
            <a:solidFill>
              <a:srgbClr val="003A80">
                <a:alpha val="35001"/>
              </a:srgb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  <a:spcAft>
                  <a:spcPct val="0"/>
                </a:spcAft>
              </a:pPr>
              <a:r>
                <a:rPr lang="en-GB" sz="1800" b="1"/>
                <a:t>Industry</a:t>
              </a:r>
            </a:p>
          </p:txBody>
        </p:sp>
        <p:sp>
          <p:nvSpPr>
            <p:cNvPr id="500750" name="AutoShape 14"/>
            <p:cNvSpPr>
              <a:spLocks noChangeArrowheads="1"/>
            </p:cNvSpPr>
            <p:nvPr/>
          </p:nvSpPr>
          <p:spPr bwMode="auto">
            <a:xfrm>
              <a:off x="2901" y="2611"/>
              <a:ext cx="907" cy="385"/>
            </a:xfrm>
            <a:prstGeom prst="roundRect">
              <a:avLst>
                <a:gd name="adj" fmla="val 16667"/>
              </a:avLst>
            </a:prstGeom>
            <a:solidFill>
              <a:srgbClr val="003A80">
                <a:alpha val="35001"/>
              </a:srgb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Aft>
                  <a:spcPct val="0"/>
                </a:spcAft>
              </a:pPr>
              <a:r>
                <a:rPr lang="en-GB" sz="1800" b="1"/>
                <a:t>Other </a:t>
              </a:r>
              <a:br>
                <a:rPr lang="en-GB" sz="1800" b="1"/>
              </a:br>
              <a:r>
                <a:rPr lang="en-GB" sz="1800" b="1"/>
                <a:t>countries</a:t>
              </a:r>
            </a:p>
          </p:txBody>
        </p:sp>
      </p:grpSp>
      <p:sp>
        <p:nvSpPr>
          <p:cNvPr id="500751" name="AutoShape 15"/>
          <p:cNvSpPr>
            <a:spLocks noChangeArrowheads="1"/>
          </p:cNvSpPr>
          <p:nvPr/>
        </p:nvSpPr>
        <p:spPr bwMode="auto">
          <a:xfrm>
            <a:off x="323850" y="3033713"/>
            <a:ext cx="1439863" cy="719137"/>
          </a:xfrm>
          <a:prstGeom prst="roundRect">
            <a:avLst>
              <a:gd name="adj" fmla="val 16667"/>
            </a:avLst>
          </a:prstGeom>
          <a:solidFill>
            <a:srgbClr val="336699">
              <a:alpha val="50000"/>
            </a:srgbClr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  <a:spcAft>
                <a:spcPct val="0"/>
              </a:spcAft>
            </a:pPr>
            <a:r>
              <a:rPr lang="en-GB" sz="1800" b="1">
                <a:solidFill>
                  <a:srgbClr val="336699"/>
                </a:solidFill>
              </a:rPr>
              <a:t>European</a:t>
            </a:r>
            <a:br>
              <a:rPr lang="en-GB" sz="1800" b="1">
                <a:solidFill>
                  <a:srgbClr val="336699"/>
                </a:solidFill>
              </a:rPr>
            </a:br>
            <a:r>
              <a:rPr lang="en-GB" sz="1800" b="1">
                <a:solidFill>
                  <a:srgbClr val="336699"/>
                </a:solidFill>
              </a:rPr>
              <a:t>Parliament</a:t>
            </a:r>
          </a:p>
        </p:txBody>
      </p:sp>
      <p:sp>
        <p:nvSpPr>
          <p:cNvPr id="500752" name="Rectangle 16"/>
          <p:cNvSpPr>
            <a:spLocks noChangeArrowheads="1"/>
          </p:cNvSpPr>
          <p:nvPr/>
        </p:nvSpPr>
        <p:spPr bwMode="auto">
          <a:xfrm>
            <a:off x="323850" y="6503988"/>
            <a:ext cx="2478088" cy="198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de-DE" sz="1300" b="1">
                <a:solidFill>
                  <a:schemeClr val="bg1"/>
                </a:solidFill>
              </a:rPr>
              <a:t>Animated slide:</a:t>
            </a:r>
            <a:r>
              <a:rPr lang="de-DE" sz="1300">
                <a:solidFill>
                  <a:schemeClr val="bg1"/>
                </a:solidFill>
              </a:rPr>
              <a:t> Press space bar</a:t>
            </a:r>
          </a:p>
        </p:txBody>
      </p:sp>
      <p:pic>
        <p:nvPicPr>
          <p:cNvPr id="500753" name="Picture 17" descr="ECDC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75" y="2303463"/>
            <a:ext cx="2430463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Working with the EU presidencies</a:t>
            </a:r>
          </a:p>
        </p:txBody>
      </p:sp>
      <p:pic>
        <p:nvPicPr>
          <p:cNvPr id="441351" name="Picture 7" descr="eu-2009-cz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4850" y="5686425"/>
            <a:ext cx="1625600" cy="241300"/>
          </a:xfrm>
          <a:prstGeom prst="rect">
            <a:avLst/>
          </a:prstGeom>
          <a:noFill/>
        </p:spPr>
      </p:pic>
      <p:pic>
        <p:nvPicPr>
          <p:cNvPr id="441352" name="Picture 8" descr="91278c6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56" r="19112"/>
          <a:stretch>
            <a:fillRect/>
          </a:stretch>
        </p:blipFill>
        <p:spPr bwMode="auto">
          <a:xfrm>
            <a:off x="7191375" y="4019550"/>
            <a:ext cx="1314450" cy="1371600"/>
          </a:xfrm>
          <a:prstGeom prst="rect">
            <a:avLst/>
          </a:prstGeom>
          <a:noFill/>
        </p:spPr>
      </p:pic>
      <p:pic>
        <p:nvPicPr>
          <p:cNvPr id="441354" name="Picture 10" descr="ECDC_07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395288" y="1079500"/>
            <a:ext cx="4049712" cy="2689225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41355" name="Picture 11" descr="ECDC German Minister-897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>
            <a:lum bright="12000"/>
          </a:blip>
          <a:srcRect/>
          <a:stretch>
            <a:fillRect/>
          </a:stretch>
        </p:blipFill>
        <p:spPr>
          <a:xfrm>
            <a:off x="3992563" y="3963988"/>
            <a:ext cx="2863850" cy="1897062"/>
          </a:xfrm>
          <a:solidFill>
            <a:schemeClr val="folHlink"/>
          </a:solidFill>
          <a:ln w="57150">
            <a:solidFill>
              <a:schemeClr val="folHlink"/>
            </a:solidFill>
          </a:ln>
        </p:spPr>
      </p:pic>
      <p:pic>
        <p:nvPicPr>
          <p:cNvPr id="441356" name="Picture 12" descr="p-014014-00-06h[1]"/>
          <p:cNvPicPr>
            <a:picLocks noChangeAspect="1" noChangeArrowheads="1"/>
          </p:cNvPicPr>
          <p:nvPr/>
        </p:nvPicPr>
        <p:blipFill>
          <a:blip r:embed="rId7" cstate="print">
            <a:lum bright="12000"/>
          </a:blip>
          <a:srcRect b="35052"/>
          <a:stretch>
            <a:fillRect/>
          </a:stretch>
        </p:blipFill>
        <p:spPr bwMode="auto">
          <a:xfrm>
            <a:off x="398463" y="3976688"/>
            <a:ext cx="3370262" cy="1458912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41357" name="Picture 13" descr="Eurosurveillance and the King"/>
          <p:cNvPicPr>
            <a:picLocks noChangeAspect="1" noChangeArrowheads="1"/>
          </p:cNvPicPr>
          <p:nvPr/>
        </p:nvPicPr>
        <p:blipFill>
          <a:blip r:embed="rId8" cstate="print">
            <a:lum bright="12000"/>
          </a:blip>
          <a:srcRect r="22234"/>
          <a:stretch>
            <a:fillRect/>
          </a:stretch>
        </p:blipFill>
        <p:spPr bwMode="auto">
          <a:xfrm>
            <a:off x="4681538" y="1079500"/>
            <a:ext cx="2765425" cy="2667000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1208059" y="552473"/>
            <a:ext cx="6840538" cy="5207512"/>
            <a:chOff x="1031782" y="548035"/>
            <a:chExt cx="6840000" cy="520673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039719" y="1227383"/>
              <a:ext cx="0" cy="26995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defRPr/>
              </a:pPr>
              <a:endParaRPr lang="en-GB" sz="1050"/>
            </a:p>
          </p:txBody>
        </p:sp>
        <p:grpSp>
          <p:nvGrpSpPr>
            <p:cNvPr id="5" name="Group 99"/>
            <p:cNvGrpSpPr>
              <a:grpSpLocks/>
            </p:cNvGrpSpPr>
            <p:nvPr/>
          </p:nvGrpSpPr>
          <p:grpSpPr bwMode="auto">
            <a:xfrm>
              <a:off x="1031782" y="548035"/>
              <a:ext cx="6840000" cy="5184000"/>
              <a:chOff x="1031782" y="548035"/>
              <a:chExt cx="6840000" cy="5184000"/>
            </a:xfrm>
          </p:grpSpPr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420828" y="548035"/>
                <a:ext cx="0" cy="5184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70000"/>
                  </a:lnSpc>
                  <a:defRPr/>
                </a:pPr>
                <a:endParaRPr lang="en-GB" sz="1050"/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>
                <a:off x="1031782" y="1227383"/>
                <a:ext cx="6840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70000"/>
                  </a:lnSpc>
                  <a:defRPr/>
                </a:pPr>
                <a:endParaRPr lang="en-GB" sz="1050"/>
              </a:p>
            </p:txBody>
          </p:sp>
          <p:sp>
            <p:nvSpPr>
              <p:cNvPr id="11" name="Line 48"/>
              <p:cNvSpPr>
                <a:spLocks noChangeShapeType="1"/>
              </p:cNvSpPr>
              <p:nvPr/>
            </p:nvSpPr>
            <p:spPr bwMode="auto">
              <a:xfrm>
                <a:off x="4143037" y="917867"/>
                <a:ext cx="64764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70000"/>
                  </a:lnSpc>
                  <a:defRPr/>
                </a:pPr>
                <a:endParaRPr lang="en-GB" sz="1050"/>
              </a:p>
            </p:txBody>
          </p:sp>
        </p:grp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777895" y="1230558"/>
              <a:ext cx="0" cy="39237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defRPr/>
              </a:pPr>
              <a:endParaRPr lang="en-GB" sz="105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6204597" y="1230557"/>
              <a:ext cx="0" cy="35634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defRPr/>
              </a:pPr>
              <a:endParaRPr lang="en-GB" sz="105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865432" y="1219447"/>
              <a:ext cx="0" cy="45353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defRPr/>
              </a:pPr>
              <a:endParaRPr lang="en-GB" sz="1050"/>
            </a:p>
          </p:txBody>
        </p:sp>
      </p:grpSp>
      <p:sp>
        <p:nvSpPr>
          <p:cNvPr id="12" name="AutoShape 2"/>
          <p:cNvSpPr>
            <a:spLocks noChangeArrowheads="1"/>
          </p:cNvSpPr>
          <p:nvPr/>
        </p:nvSpPr>
        <p:spPr bwMode="auto">
          <a:xfrm flipH="1">
            <a:off x="2104997" y="1933598"/>
            <a:ext cx="3357562" cy="3143250"/>
          </a:xfrm>
          <a:prstGeom prst="roundRect">
            <a:avLst>
              <a:gd name="adj" fmla="val 3074"/>
            </a:avLst>
          </a:prstGeom>
          <a:solidFill>
            <a:schemeClr val="bg2">
              <a:lumMod val="75000"/>
            </a:schemeClr>
          </a:solidFill>
          <a:ln w="44450" cap="rnd" algn="ctr">
            <a:noFill/>
            <a:prstDash val="sysDot"/>
            <a:round/>
            <a:headEnd/>
            <a:tailEnd/>
          </a:ln>
        </p:spPr>
        <p:txBody>
          <a:bodyPr tIns="0" bIns="0"/>
          <a:lstStyle/>
          <a:p>
            <a:pPr>
              <a:lnSpc>
                <a:spcPct val="75000"/>
              </a:lnSpc>
              <a:defRPr/>
            </a:pPr>
            <a:endParaRPr lang="en-GB" sz="1100" noProof="1">
              <a:latin typeface="+mn-lt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2587597" y="744560"/>
            <a:ext cx="1800225" cy="350838"/>
          </a:xfrm>
          <a:prstGeom prst="roundRect">
            <a:avLst>
              <a:gd name="adj" fmla="val 16667"/>
            </a:avLst>
          </a:prstGeom>
          <a:solidFill>
            <a:srgbClr val="69AE23"/>
          </a:solidFill>
          <a:ln w="19050">
            <a:noFill/>
            <a:round/>
            <a:headEnd/>
            <a:tailEnd/>
          </a:ln>
        </p:spPr>
        <p:txBody>
          <a:bodyPr lIns="36000" tIns="0" rIns="0" bIns="0" anchor="ctr"/>
          <a:lstStyle/>
          <a:p>
            <a:pPr marL="87313" indent="-87313" algn="ctr">
              <a:lnSpc>
                <a:spcPct val="70000"/>
              </a:lnSpc>
              <a:tabLst>
                <a:tab pos="87313" algn="l"/>
              </a:tabLst>
            </a:pPr>
            <a:r>
              <a:rPr lang="en-GB" sz="1400" b="1" noProof="1" smtClean="0">
                <a:solidFill>
                  <a:schemeClr val="bg1"/>
                </a:solidFill>
              </a:rPr>
              <a:t>Director's </a:t>
            </a:r>
            <a:r>
              <a:rPr lang="en-GB" sz="1400" b="1" noProof="1">
                <a:solidFill>
                  <a:schemeClr val="bg1"/>
                </a:solidFill>
              </a:rPr>
              <a:t>Cabine</a:t>
            </a:r>
            <a:r>
              <a:rPr lang="en-GB" sz="1400" b="1" dirty="0">
                <a:solidFill>
                  <a:schemeClr val="bg1"/>
                </a:solidFill>
              </a:rPr>
              <a:t>t</a:t>
            </a:r>
            <a:endParaRPr lang="en-GB" sz="500" b="1" noProof="1">
              <a:solidFill>
                <a:srgbClr val="006600"/>
              </a:solidFill>
            </a:endParaRPr>
          </a:p>
        </p:txBody>
      </p:sp>
      <p:sp>
        <p:nvSpPr>
          <p:cNvPr id="14" name="AutoShape 47"/>
          <p:cNvSpPr>
            <a:spLocks noChangeArrowheads="1"/>
          </p:cNvSpPr>
          <p:nvPr/>
        </p:nvSpPr>
        <p:spPr bwMode="auto">
          <a:xfrm>
            <a:off x="4819622" y="744560"/>
            <a:ext cx="1800225" cy="350838"/>
          </a:xfrm>
          <a:prstGeom prst="roundRect">
            <a:avLst>
              <a:gd name="adj" fmla="val 16667"/>
            </a:avLst>
          </a:prstGeom>
          <a:solidFill>
            <a:srgbClr val="69AE23"/>
          </a:solidFill>
          <a:ln w="19050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</a:rPr>
              <a:t>Chief Scientist</a:t>
            </a:r>
            <a:endParaRPr lang="en-GB" sz="1400" b="1" noProof="1">
              <a:solidFill>
                <a:schemeClr val="bg1"/>
              </a:solidFill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5673169" y="1433535"/>
            <a:ext cx="1439863" cy="647700"/>
          </a:xfrm>
          <a:prstGeom prst="flowChartAlternateProcess">
            <a:avLst/>
          </a:prstGeom>
          <a:solidFill>
            <a:srgbClr val="8FBF54"/>
          </a:solidFill>
          <a:ln w="19050">
            <a:noFill/>
            <a:miter lim="800000"/>
            <a:headEnd/>
            <a:tailEnd/>
          </a:ln>
        </p:spPr>
        <p:txBody>
          <a:bodyPr lIns="72000" tIns="108000" rIns="0" bIns="0"/>
          <a:lstStyle/>
          <a:p>
            <a:pPr>
              <a:lnSpc>
                <a:spcPct val="75000"/>
              </a:lnSpc>
            </a:pPr>
            <a:r>
              <a:rPr lang="en-GB" sz="1100" b="1" noProof="1">
                <a:solidFill>
                  <a:schemeClr val="bg1"/>
                </a:solidFill>
              </a:rPr>
              <a:t>Health Communication Unit </a:t>
            </a:r>
            <a:r>
              <a:rPr lang="en-GB" sz="1100" b="1" dirty="0">
                <a:solidFill>
                  <a:schemeClr val="bg1"/>
                </a:solidFill>
              </a:rPr>
              <a:t>(HCU)</a:t>
            </a:r>
            <a:endParaRPr lang="en-GB" sz="1100" b="1" noProof="1">
              <a:solidFill>
                <a:schemeClr val="bg1"/>
              </a:solidFill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7318347" y="1457348"/>
            <a:ext cx="1439862" cy="649287"/>
          </a:xfrm>
          <a:prstGeom prst="flowChartAlternateProcess">
            <a:avLst/>
          </a:prstGeom>
          <a:solidFill>
            <a:srgbClr val="8FBF54"/>
          </a:solidFill>
          <a:ln w="19050">
            <a:noFill/>
            <a:miter lim="800000"/>
            <a:headEnd/>
            <a:tailEnd/>
          </a:ln>
        </p:spPr>
        <p:txBody>
          <a:bodyPr lIns="72000" tIns="108000" rIns="0" bIns="0"/>
          <a:lstStyle/>
          <a:p>
            <a:pPr>
              <a:lnSpc>
                <a:spcPct val="75000"/>
              </a:lnSpc>
            </a:pPr>
            <a:r>
              <a:rPr lang="en-GB" sz="1100" b="1" noProof="1" smtClean="0">
                <a:solidFill>
                  <a:schemeClr val="bg1"/>
                </a:solidFill>
              </a:rPr>
              <a:t>Administration</a:t>
            </a:r>
            <a:r>
              <a:rPr lang="en-GB" sz="1100" b="1" dirty="0" smtClean="0">
                <a:solidFill>
                  <a:schemeClr val="bg1"/>
                </a:solidFill>
              </a:rPr>
              <a:t> </a:t>
            </a:r>
            <a:r>
              <a:rPr lang="en-GB" sz="1100" b="1" noProof="1">
                <a:solidFill>
                  <a:schemeClr val="bg1"/>
                </a:solidFill>
              </a:rPr>
              <a:t>Unit</a:t>
            </a:r>
            <a:r>
              <a:rPr lang="en-GB" sz="1100" b="1" dirty="0">
                <a:solidFill>
                  <a:schemeClr val="bg1"/>
                </a:solidFill>
              </a:rPr>
              <a:t/>
            </a:r>
            <a:br>
              <a:rPr lang="en-GB" sz="1100" b="1" dirty="0">
                <a:solidFill>
                  <a:schemeClr val="bg1"/>
                </a:solidFill>
              </a:rPr>
            </a:br>
            <a:r>
              <a:rPr lang="en-GB" sz="1100" b="1" dirty="0">
                <a:solidFill>
                  <a:schemeClr val="bg1"/>
                </a:solidFill>
              </a:rPr>
              <a:t>(</a:t>
            </a:r>
            <a:r>
              <a:rPr lang="en-GB" sz="1100" b="1" dirty="0" smtClean="0">
                <a:solidFill>
                  <a:schemeClr val="bg1"/>
                </a:solidFill>
              </a:rPr>
              <a:t>ADM)</a:t>
            </a:r>
            <a:r>
              <a:rPr lang="en-GB" sz="1100" b="1" noProof="1" smtClean="0">
                <a:solidFill>
                  <a:srgbClr val="006600"/>
                </a:solidFill>
              </a:rPr>
              <a:t> </a:t>
            </a:r>
            <a:endParaRPr lang="en-GB" sz="1100" b="1" noProof="1">
              <a:solidFill>
                <a:srgbClr val="006600"/>
              </a:solidFill>
            </a:endParaRPr>
          </a:p>
        </p:txBody>
      </p:sp>
      <p:sp>
        <p:nvSpPr>
          <p:cNvPr id="17" name="AutoShape 33"/>
          <p:cNvSpPr>
            <a:spLocks noChangeArrowheads="1"/>
          </p:cNvSpPr>
          <p:nvPr/>
        </p:nvSpPr>
        <p:spPr bwMode="auto">
          <a:xfrm>
            <a:off x="5673169" y="2147902"/>
            <a:ext cx="1439863" cy="792000"/>
          </a:xfrm>
          <a:prstGeom prst="roundRect">
            <a:avLst>
              <a:gd name="adj" fmla="val 16667"/>
            </a:avLst>
          </a:prstGeom>
          <a:solidFill>
            <a:srgbClr val="D9E8C4"/>
          </a:solidFill>
          <a:ln w="9525">
            <a:solidFill>
              <a:srgbClr val="69AE23"/>
            </a:solidFill>
            <a:round/>
            <a:headEnd/>
            <a:tailEnd/>
          </a:ln>
        </p:spPr>
        <p:txBody>
          <a:bodyPr lIns="54000" tIns="36000" rIns="0" bIns="0" anchor="ctr"/>
          <a:lstStyle/>
          <a:p>
            <a:pPr>
              <a:lnSpc>
                <a:spcPct val="70000"/>
              </a:lnSpc>
              <a:defRPr/>
            </a:pPr>
            <a:r>
              <a:rPr lang="en-GB" sz="1100" noProof="1">
                <a:latin typeface="+mn-lt"/>
              </a:rPr>
              <a:t>Knowledge and Resource Centre on Health Communication</a:t>
            </a:r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auto">
          <a:xfrm>
            <a:off x="5673169" y="3024947"/>
            <a:ext cx="1439863" cy="792000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54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 smtClean="0"/>
              <a:t>Public Communication and Media Section</a:t>
            </a:r>
            <a:endParaRPr lang="en-GB" sz="1100" noProof="1">
              <a:latin typeface="+mn-lt"/>
            </a:endParaRP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5673169" y="3901992"/>
            <a:ext cx="1439863" cy="792000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54000" tIns="0" rIns="0" bIns="0" anchor="ctr"/>
          <a:lstStyle/>
          <a:p>
            <a:pPr>
              <a:lnSpc>
                <a:spcPct val="75000"/>
              </a:lnSpc>
              <a:defRPr/>
            </a:pPr>
            <a:endParaRPr lang="en-GB" sz="1100" noProof="1" smtClean="0">
              <a:latin typeface="+mn-lt"/>
            </a:endParaRPr>
          </a:p>
          <a:p>
            <a:pPr>
              <a:lnSpc>
                <a:spcPct val="75000"/>
              </a:lnSpc>
              <a:defRPr/>
            </a:pPr>
            <a:r>
              <a:rPr lang="en-GB" sz="1100" noProof="1" smtClean="0">
                <a:latin typeface="+mn-lt"/>
              </a:rPr>
              <a:t>S</a:t>
            </a:r>
            <a:r>
              <a:rPr lang="en-GB" sz="1100" noProof="1" smtClean="0"/>
              <a:t>cientific Communication Section</a:t>
            </a:r>
          </a:p>
          <a:p>
            <a:pPr>
              <a:lnSpc>
                <a:spcPct val="75000"/>
              </a:lnSpc>
              <a:defRPr/>
            </a:pPr>
            <a:endParaRPr lang="en-GB" sz="1100" noProof="1">
              <a:latin typeface="+mn-lt"/>
            </a:endParaRP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5673169" y="4779038"/>
            <a:ext cx="1439863" cy="792000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54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Web Services</a:t>
            </a:r>
            <a:br>
              <a:rPr lang="en-GB" sz="1100" noProof="1">
                <a:latin typeface="+mn-lt"/>
              </a:rPr>
            </a:br>
            <a:r>
              <a:rPr lang="en-GB" sz="1100" noProof="1">
                <a:latin typeface="+mn-lt"/>
              </a:rPr>
              <a:t>Section</a:t>
            </a: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2238347" y="1433535"/>
            <a:ext cx="1440000" cy="647700"/>
          </a:xfrm>
          <a:prstGeom prst="flowChartAlternateProcess">
            <a:avLst/>
          </a:prstGeom>
          <a:solidFill>
            <a:srgbClr val="8FBF5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72000" tIns="108000" rIns="0" bIns="10800"/>
          <a:lstStyle/>
          <a:p>
            <a:pPr>
              <a:lnSpc>
                <a:spcPct val="75000"/>
              </a:lnSpc>
            </a:pPr>
            <a:r>
              <a:rPr lang="en-GB" sz="1100" b="1" noProof="1">
                <a:solidFill>
                  <a:schemeClr val="bg1"/>
                </a:solidFill>
              </a:rPr>
              <a:t>Surveillance </a:t>
            </a:r>
            <a:r>
              <a:rPr lang="en-GB" sz="1100" b="1" dirty="0">
                <a:solidFill>
                  <a:schemeClr val="bg1"/>
                </a:solidFill>
              </a:rPr>
              <a:t/>
            </a:r>
            <a:br>
              <a:rPr lang="en-GB" sz="1100" b="1" dirty="0">
                <a:solidFill>
                  <a:schemeClr val="bg1"/>
                </a:solidFill>
              </a:rPr>
            </a:br>
            <a:r>
              <a:rPr lang="en-GB" sz="1100" b="1" noProof="1">
                <a:solidFill>
                  <a:schemeClr val="bg1"/>
                </a:solidFill>
              </a:rPr>
              <a:t>Unit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br>
              <a:rPr lang="en-GB" sz="1100" b="1" dirty="0">
                <a:solidFill>
                  <a:schemeClr val="bg1"/>
                </a:solidFill>
              </a:rPr>
            </a:br>
            <a:r>
              <a:rPr lang="en-GB" sz="1100" b="1" dirty="0">
                <a:solidFill>
                  <a:schemeClr val="bg1"/>
                </a:solidFill>
              </a:rPr>
              <a:t>(SUN)</a:t>
            </a: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500034" y="1433535"/>
            <a:ext cx="1439863" cy="647700"/>
          </a:xfrm>
          <a:prstGeom prst="flowChartAlternateProcess">
            <a:avLst/>
          </a:prstGeom>
          <a:solidFill>
            <a:srgbClr val="8FBF54"/>
          </a:solidFill>
          <a:ln w="19050">
            <a:noFill/>
            <a:miter lim="800000"/>
            <a:headEnd/>
            <a:tailEnd/>
          </a:ln>
        </p:spPr>
        <p:txBody>
          <a:bodyPr lIns="72000" tIns="108000" rIns="0" bIns="0"/>
          <a:lstStyle/>
          <a:p>
            <a:pPr>
              <a:lnSpc>
                <a:spcPct val="75000"/>
              </a:lnSpc>
            </a:pPr>
            <a:r>
              <a:rPr lang="en-GB" sz="1100" b="1" noProof="1">
                <a:solidFill>
                  <a:schemeClr val="bg1"/>
                </a:solidFill>
              </a:rPr>
              <a:t>Preparedness </a:t>
            </a:r>
          </a:p>
          <a:p>
            <a:pPr>
              <a:lnSpc>
                <a:spcPct val="75000"/>
              </a:lnSpc>
            </a:pPr>
            <a:r>
              <a:rPr lang="en-GB" sz="1100" b="1" noProof="1">
                <a:solidFill>
                  <a:schemeClr val="bg1"/>
                </a:solidFill>
              </a:rPr>
              <a:t>and Response Unit</a:t>
            </a:r>
            <a:r>
              <a:rPr lang="en-GB" sz="1100" b="1">
                <a:solidFill>
                  <a:schemeClr val="bg1"/>
                </a:solidFill>
              </a:rPr>
              <a:t> (PRU)</a:t>
            </a:r>
            <a:endParaRPr lang="en-GB" sz="1100" noProof="1">
              <a:solidFill>
                <a:srgbClr val="006600"/>
              </a:solidFill>
            </a:endParaRPr>
          </a:p>
        </p:txBody>
      </p:sp>
      <p:sp>
        <p:nvSpPr>
          <p:cNvPr id="23" name="AutoShape 27"/>
          <p:cNvSpPr>
            <a:spLocks noChangeArrowheads="1"/>
          </p:cNvSpPr>
          <p:nvPr/>
        </p:nvSpPr>
        <p:spPr bwMode="auto">
          <a:xfrm>
            <a:off x="2238347" y="5136845"/>
            <a:ext cx="1440000" cy="500063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54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Data Management and General Surveillance Section</a:t>
            </a: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3862359" y="5136845"/>
            <a:ext cx="1440000" cy="500063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54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Future Threats and Determinants </a:t>
            </a:r>
            <a:br>
              <a:rPr lang="en-GB" sz="1100" noProof="1">
                <a:latin typeface="+mn-lt"/>
              </a:rPr>
            </a:br>
            <a:r>
              <a:rPr lang="en-GB" sz="1100" noProof="1">
                <a:latin typeface="+mn-lt"/>
              </a:rPr>
              <a:t>Section</a:t>
            </a: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3862359" y="5702323"/>
            <a:ext cx="1440000" cy="571500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54000" tIns="0" rIns="0" bIns="0" anchor="ctr"/>
          <a:lstStyle/>
          <a:p>
            <a:pPr>
              <a:lnSpc>
                <a:spcPct val="70000"/>
              </a:lnSpc>
              <a:defRPr/>
            </a:pPr>
            <a:r>
              <a:rPr lang="en-GB" sz="1100" noProof="1" smtClean="0">
                <a:latin typeface="+mn-lt"/>
              </a:rPr>
              <a:t>Scientific and Technical </a:t>
            </a:r>
            <a:r>
              <a:rPr lang="en-GB" sz="1100" noProof="1">
                <a:latin typeface="+mn-lt"/>
              </a:rPr>
              <a:t>Advice and Knowledge Services</a:t>
            </a:r>
          </a:p>
        </p:txBody>
      </p:sp>
      <p:sp>
        <p:nvSpPr>
          <p:cNvPr id="26" name="AutoShape 33"/>
          <p:cNvSpPr>
            <a:spLocks noChangeArrowheads="1"/>
          </p:cNvSpPr>
          <p:nvPr/>
        </p:nvSpPr>
        <p:spPr bwMode="auto">
          <a:xfrm>
            <a:off x="500034" y="2147902"/>
            <a:ext cx="1439863" cy="792000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54000" tIns="0" rIns="0" bIns="0" anchor="ctr"/>
          <a:lstStyle/>
          <a:p>
            <a:pPr>
              <a:lnSpc>
                <a:spcPct val="80000"/>
              </a:lnSpc>
              <a:defRPr/>
            </a:pPr>
            <a:r>
              <a:rPr lang="en-GB" sz="1100" noProof="1" smtClean="0">
                <a:latin typeface="+mn-lt"/>
              </a:rPr>
              <a:t>Emergency Operation Centre (EOC) and </a:t>
            </a:r>
            <a:r>
              <a:rPr lang="en-GB" sz="1100" noProof="1">
                <a:latin typeface="+mn-lt"/>
              </a:rPr>
              <a:t/>
            </a:r>
            <a:br>
              <a:rPr lang="en-GB" sz="1100" noProof="1">
                <a:latin typeface="+mn-lt"/>
              </a:rPr>
            </a:br>
            <a:r>
              <a:rPr lang="en-GB" sz="1100" noProof="1">
                <a:latin typeface="+mn-lt"/>
              </a:rPr>
              <a:t>Preparedness </a:t>
            </a:r>
            <a:br>
              <a:rPr lang="en-GB" sz="1100" noProof="1">
                <a:latin typeface="+mn-lt"/>
              </a:rPr>
            </a:br>
            <a:r>
              <a:rPr lang="en-GB" sz="1100" noProof="1">
                <a:latin typeface="+mn-lt"/>
              </a:rPr>
              <a:t>Section</a:t>
            </a:r>
          </a:p>
        </p:txBody>
      </p:sp>
      <p:sp>
        <p:nvSpPr>
          <p:cNvPr id="27" name="AutoShape 34"/>
          <p:cNvSpPr>
            <a:spLocks noChangeArrowheads="1"/>
          </p:cNvSpPr>
          <p:nvPr/>
        </p:nvSpPr>
        <p:spPr bwMode="auto">
          <a:xfrm>
            <a:off x="500034" y="3024947"/>
            <a:ext cx="1439863" cy="792000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54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Epidemic Intelligence and</a:t>
            </a:r>
            <a:br>
              <a:rPr lang="en-GB" sz="1100" noProof="1">
                <a:latin typeface="+mn-lt"/>
              </a:rPr>
            </a:br>
            <a:r>
              <a:rPr lang="en-GB" sz="1100" noProof="1">
                <a:latin typeface="+mn-lt"/>
              </a:rPr>
              <a:t>Response Section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500034" y="3901992"/>
            <a:ext cx="1439863" cy="792000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54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 smtClean="0">
                <a:latin typeface="+mn-lt"/>
              </a:rPr>
              <a:t>Training </a:t>
            </a:r>
            <a:r>
              <a:rPr lang="en-GB" sz="1100" noProof="1">
                <a:latin typeface="+mn-lt"/>
              </a:rPr>
              <a:t/>
            </a:r>
            <a:br>
              <a:rPr lang="en-GB" sz="1100" noProof="1">
                <a:latin typeface="+mn-lt"/>
              </a:rPr>
            </a:br>
            <a:r>
              <a:rPr lang="en-GB" sz="1100" noProof="1">
                <a:latin typeface="+mn-lt"/>
              </a:rPr>
              <a:t>Section</a:t>
            </a:r>
          </a:p>
        </p:txBody>
      </p:sp>
      <p:sp>
        <p:nvSpPr>
          <p:cNvPr id="29" name="AutoShape 33"/>
          <p:cNvSpPr>
            <a:spLocks noChangeArrowheads="1"/>
          </p:cNvSpPr>
          <p:nvPr/>
        </p:nvSpPr>
        <p:spPr bwMode="auto">
          <a:xfrm>
            <a:off x="7318347" y="2147902"/>
            <a:ext cx="1439862" cy="612000"/>
          </a:xfrm>
          <a:prstGeom prst="roundRect">
            <a:avLst>
              <a:gd name="adj" fmla="val 16667"/>
            </a:avLst>
          </a:prstGeom>
          <a:solidFill>
            <a:srgbClr val="D9E8C4"/>
          </a:solidFill>
          <a:ln w="9525">
            <a:solidFill>
              <a:srgbClr val="69AE23"/>
            </a:solidFill>
            <a:round/>
            <a:headEnd/>
            <a:tailEnd/>
          </a:ln>
        </p:spPr>
        <p:txBody>
          <a:bodyPr lIns="54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Legal </a:t>
            </a:r>
            <a:r>
              <a:rPr lang="en-GB" sz="1100" noProof="1" smtClean="0">
                <a:latin typeface="+mn-lt"/>
              </a:rPr>
              <a:t>Services and </a:t>
            </a:r>
            <a:r>
              <a:rPr lang="en-GB" sz="1100" noProof="1">
                <a:latin typeface="+mn-lt"/>
              </a:rPr>
              <a:t/>
            </a:r>
            <a:br>
              <a:rPr lang="en-GB" sz="1100" noProof="1">
                <a:latin typeface="+mn-lt"/>
              </a:rPr>
            </a:br>
            <a:r>
              <a:rPr lang="en-GB" sz="1100" noProof="1" smtClean="0">
                <a:latin typeface="+mn-lt"/>
              </a:rPr>
              <a:t>Procurement</a:t>
            </a:r>
            <a:endParaRPr lang="en-GB" sz="1100" noProof="1">
              <a:latin typeface="+mn-lt"/>
            </a:endParaRPr>
          </a:p>
        </p:txBody>
      </p:sp>
      <p:sp>
        <p:nvSpPr>
          <p:cNvPr id="30" name="AutoShape 34"/>
          <p:cNvSpPr>
            <a:spLocks noChangeArrowheads="1"/>
          </p:cNvSpPr>
          <p:nvPr/>
        </p:nvSpPr>
        <p:spPr bwMode="auto">
          <a:xfrm>
            <a:off x="7318347" y="2850686"/>
            <a:ext cx="1439862" cy="612000"/>
          </a:xfrm>
          <a:prstGeom prst="roundRect">
            <a:avLst>
              <a:gd name="adj" fmla="val 16667"/>
            </a:avLst>
          </a:prstGeom>
          <a:solidFill>
            <a:srgbClr val="D9E8C4"/>
          </a:solidFill>
          <a:ln w="9525">
            <a:solidFill>
              <a:srgbClr val="69AE23"/>
            </a:solidFill>
            <a:round/>
            <a:headEnd/>
            <a:tailEnd/>
          </a:ln>
        </p:spPr>
        <p:txBody>
          <a:bodyPr lIns="54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Internal Control Coordination</a:t>
            </a:r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7318347" y="3553470"/>
            <a:ext cx="1439862" cy="612000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54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Human Resources Section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7318347" y="4256254"/>
            <a:ext cx="1439862" cy="612000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54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 smtClean="0">
                <a:latin typeface="+mn-lt"/>
              </a:rPr>
              <a:t>Financing and Accounting </a:t>
            </a:r>
            <a:r>
              <a:rPr lang="en-GB" sz="1100" noProof="1">
                <a:latin typeface="+mn-lt"/>
              </a:rPr>
              <a:t/>
            </a:r>
            <a:br>
              <a:rPr lang="en-GB" sz="1100" noProof="1">
                <a:latin typeface="+mn-lt"/>
              </a:rPr>
            </a:br>
            <a:r>
              <a:rPr lang="en-GB" sz="1100" noProof="1">
                <a:latin typeface="+mn-lt"/>
              </a:rPr>
              <a:t>Section</a:t>
            </a:r>
          </a:p>
        </p:txBody>
      </p:sp>
      <p:sp>
        <p:nvSpPr>
          <p:cNvPr id="33" name="AutoShape 34"/>
          <p:cNvSpPr>
            <a:spLocks noChangeArrowheads="1"/>
          </p:cNvSpPr>
          <p:nvPr/>
        </p:nvSpPr>
        <p:spPr bwMode="auto">
          <a:xfrm>
            <a:off x="7318347" y="4959038"/>
            <a:ext cx="1439862" cy="612000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54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ICT and Project Support Section</a:t>
            </a:r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>
            <a:off x="7318347" y="5661823"/>
            <a:ext cx="1439862" cy="612000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54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Missions, Meetings</a:t>
            </a:r>
          </a:p>
          <a:p>
            <a:pPr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and Logistics Section</a:t>
            </a:r>
          </a:p>
        </p:txBody>
      </p:sp>
      <p:sp>
        <p:nvSpPr>
          <p:cNvPr id="35" name="TextBox 51"/>
          <p:cNvSpPr txBox="1">
            <a:spLocks noChangeArrowheads="1"/>
          </p:cNvSpPr>
          <p:nvPr/>
        </p:nvSpPr>
        <p:spPr bwMode="auto">
          <a:xfrm>
            <a:off x="1228697" y="5827757"/>
            <a:ext cx="2571750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75000"/>
              </a:lnSpc>
            </a:pPr>
            <a:r>
              <a:rPr lang="en-GB" sz="900" dirty="0"/>
              <a:t>Special </a:t>
            </a:r>
            <a:r>
              <a:rPr lang="en-GB" sz="900" dirty="0" smtClean="0"/>
              <a:t>entities</a:t>
            </a:r>
            <a:endParaRPr lang="en-GB" sz="900" dirty="0"/>
          </a:p>
        </p:txBody>
      </p:sp>
      <p:sp>
        <p:nvSpPr>
          <p:cNvPr id="36" name="AutoShape 33"/>
          <p:cNvSpPr>
            <a:spLocks noChangeArrowheads="1"/>
          </p:cNvSpPr>
          <p:nvPr/>
        </p:nvSpPr>
        <p:spPr bwMode="auto">
          <a:xfrm>
            <a:off x="500034" y="5748360"/>
            <a:ext cx="647700" cy="215900"/>
          </a:xfrm>
          <a:prstGeom prst="roundRect">
            <a:avLst>
              <a:gd name="adj" fmla="val 16667"/>
            </a:avLst>
          </a:prstGeom>
          <a:solidFill>
            <a:srgbClr val="D9E8C4"/>
          </a:solidFill>
          <a:ln w="9525">
            <a:solidFill>
              <a:srgbClr val="69AE23"/>
            </a:solidFill>
            <a:round/>
            <a:headEnd/>
            <a:tailEnd/>
          </a:ln>
        </p:spPr>
        <p:txBody>
          <a:bodyPr lIns="0" tIns="36000" rIns="0" bIns="0" anchor="ctr"/>
          <a:lstStyle/>
          <a:p>
            <a:pPr algn="ctr">
              <a:lnSpc>
                <a:spcPct val="75000"/>
              </a:lnSpc>
              <a:defRPr/>
            </a:pPr>
            <a:r>
              <a:rPr lang="en-GB" sz="1100" dirty="0">
                <a:latin typeface="+mn-lt"/>
              </a:rPr>
              <a:t>SE</a:t>
            </a:r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 flipH="1">
            <a:off x="500034" y="6003949"/>
            <a:ext cx="647700" cy="263502"/>
          </a:xfrm>
          <a:prstGeom prst="roundRect">
            <a:avLst>
              <a:gd name="adj" fmla="val 16667"/>
            </a:avLst>
          </a:prstGeom>
          <a:solidFill>
            <a:srgbClr val="4D4D4D">
              <a:alpha val="79000"/>
            </a:srgbClr>
          </a:solidFill>
          <a:ln w="44450" cap="rnd" algn="ctr">
            <a:noFill/>
            <a:prstDash val="sysDot"/>
            <a:round/>
            <a:headEnd/>
            <a:tailEnd/>
          </a:ln>
        </p:spPr>
        <p:txBody>
          <a:bodyPr tIns="0" bIns="0" anchor="ctr"/>
          <a:lstStyle/>
          <a:p>
            <a:pPr>
              <a:lnSpc>
                <a:spcPct val="75000"/>
              </a:lnSpc>
              <a:defRPr/>
            </a:pPr>
            <a:endParaRPr lang="en-GB" sz="1100" noProof="1">
              <a:latin typeface="+mn-lt"/>
            </a:endParaRPr>
          </a:p>
        </p:txBody>
      </p:sp>
      <p:sp>
        <p:nvSpPr>
          <p:cNvPr id="38" name="AutoShape 33"/>
          <p:cNvSpPr>
            <a:spLocks noChangeArrowheads="1"/>
          </p:cNvSpPr>
          <p:nvPr/>
        </p:nvSpPr>
        <p:spPr bwMode="auto">
          <a:xfrm>
            <a:off x="536547" y="6040460"/>
            <a:ext cx="576262" cy="179407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0" tIns="36000" rIns="0" bIns="0" anchor="ctr"/>
          <a:lstStyle/>
          <a:p>
            <a:pPr algn="ctr">
              <a:lnSpc>
                <a:spcPct val="75000"/>
              </a:lnSpc>
            </a:pPr>
            <a:r>
              <a:rPr lang="en-GB" sz="1050" noProof="1"/>
              <a:t>DSP</a:t>
            </a:r>
          </a:p>
        </p:txBody>
      </p:sp>
      <p:sp>
        <p:nvSpPr>
          <p:cNvPr id="39" name="AutoShape 27"/>
          <p:cNvSpPr>
            <a:spLocks noChangeArrowheads="1"/>
          </p:cNvSpPr>
          <p:nvPr/>
        </p:nvSpPr>
        <p:spPr bwMode="auto">
          <a:xfrm>
            <a:off x="500034" y="5492773"/>
            <a:ext cx="647700" cy="215900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36000" rIns="0" bIns="0" anchor="ctr"/>
          <a:lstStyle/>
          <a:p>
            <a:pPr algn="ctr"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Section</a:t>
            </a:r>
          </a:p>
        </p:txBody>
      </p:sp>
      <p:sp>
        <p:nvSpPr>
          <p:cNvPr id="40" name="AutoShape 25"/>
          <p:cNvSpPr>
            <a:spLocks noChangeArrowheads="1"/>
          </p:cNvSpPr>
          <p:nvPr/>
        </p:nvSpPr>
        <p:spPr bwMode="auto">
          <a:xfrm>
            <a:off x="500034" y="5246710"/>
            <a:ext cx="647700" cy="215900"/>
          </a:xfrm>
          <a:prstGeom prst="flowChartAlternateProcess">
            <a:avLst/>
          </a:prstGeom>
          <a:solidFill>
            <a:srgbClr val="8FBF54"/>
          </a:solidFill>
          <a:ln w="19050">
            <a:noFill/>
            <a:miter lim="800000"/>
            <a:headEnd/>
            <a:tailEnd/>
          </a:ln>
        </p:spPr>
        <p:txBody>
          <a:bodyPr lIns="0" tIns="36000" rIns="0" bIns="0" anchor="ctr"/>
          <a:lstStyle/>
          <a:p>
            <a:pPr algn="ctr">
              <a:lnSpc>
                <a:spcPct val="75000"/>
              </a:lnSpc>
            </a:pPr>
            <a:r>
              <a:rPr lang="en-GB" sz="1200" b="1" noProof="1">
                <a:solidFill>
                  <a:schemeClr val="bg1"/>
                </a:solidFill>
                <a:cs typeface="Tahoma" pitchFamily="34" charset="0"/>
              </a:rPr>
              <a:t>Unit</a:t>
            </a:r>
          </a:p>
        </p:txBody>
      </p:sp>
      <p:sp>
        <p:nvSpPr>
          <p:cNvPr id="41" name="TextBox 94"/>
          <p:cNvSpPr txBox="1">
            <a:spLocks noChangeArrowheads="1"/>
          </p:cNvSpPr>
          <p:nvPr/>
        </p:nvSpPr>
        <p:spPr bwMode="auto">
          <a:xfrm>
            <a:off x="1228697" y="6027760"/>
            <a:ext cx="25717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75000"/>
              </a:lnSpc>
            </a:pPr>
            <a:r>
              <a:rPr lang="en-GB" sz="900" noProof="1"/>
              <a:t>Core </a:t>
            </a:r>
            <a:r>
              <a:rPr lang="en-GB" sz="900" noProof="1" smtClean="0"/>
              <a:t>D</a:t>
            </a:r>
            <a:r>
              <a:rPr lang="en-GB" sz="900" dirty="0" err="1" smtClean="0"/>
              <a:t>isease</a:t>
            </a:r>
            <a:r>
              <a:rPr lang="en-GB" sz="900" dirty="0" smtClean="0"/>
              <a:t>-Specific Programmes </a:t>
            </a:r>
            <a:r>
              <a:rPr lang="en-GB" sz="900" dirty="0"/>
              <a:t>(</a:t>
            </a:r>
            <a:r>
              <a:rPr lang="en-GB" sz="900" noProof="1"/>
              <a:t>DSPs</a:t>
            </a:r>
            <a:r>
              <a:rPr lang="en-GB" sz="900" dirty="0"/>
              <a:t>)</a:t>
            </a:r>
            <a:r>
              <a:rPr lang="en-GB" sz="900" noProof="1"/>
              <a:t> </a:t>
            </a:r>
            <a:br>
              <a:rPr lang="en-GB" sz="900" noProof="1"/>
            </a:br>
            <a:r>
              <a:rPr lang="en-GB" sz="900" noProof="1"/>
              <a:t>(supported by other units)</a:t>
            </a:r>
            <a:endParaRPr lang="en-GB" sz="900" dirty="0"/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2954309" y="2335235"/>
            <a:ext cx="0" cy="251936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defRPr/>
            </a:pPr>
            <a:endParaRPr lang="en-GB" sz="1050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4600547" y="2262210"/>
            <a:ext cx="0" cy="251936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defRPr/>
            </a:pPr>
            <a:endParaRPr lang="en-GB" sz="1050"/>
          </a:p>
        </p:txBody>
      </p:sp>
      <p:sp>
        <p:nvSpPr>
          <p:cNvPr id="44" name="AutoShape 33"/>
          <p:cNvSpPr>
            <a:spLocks noChangeArrowheads="1"/>
          </p:cNvSpPr>
          <p:nvPr/>
        </p:nvSpPr>
        <p:spPr bwMode="auto">
          <a:xfrm>
            <a:off x="2238347" y="2179660"/>
            <a:ext cx="1440000" cy="500063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72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 smtClean="0">
                <a:latin typeface="+mn-lt"/>
              </a:rPr>
              <a:t>ARHAI </a:t>
            </a:r>
            <a:r>
              <a:rPr lang="en-GB" sz="1100" noProof="1">
                <a:latin typeface="+mn-lt"/>
              </a:rPr>
              <a:t>Section (SUN)</a:t>
            </a:r>
          </a:p>
        </p:txBody>
      </p:sp>
      <p:sp>
        <p:nvSpPr>
          <p:cNvPr id="45" name="AutoShape 34"/>
          <p:cNvSpPr>
            <a:spLocks noChangeArrowheads="1"/>
          </p:cNvSpPr>
          <p:nvPr/>
        </p:nvSpPr>
        <p:spPr bwMode="auto">
          <a:xfrm>
            <a:off x="2238347" y="2751160"/>
            <a:ext cx="1440000" cy="500063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72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FWD Section (SUN)</a:t>
            </a:r>
          </a:p>
        </p:txBody>
      </p:sp>
      <p:sp>
        <p:nvSpPr>
          <p:cNvPr id="46" name="AutoShape 27"/>
          <p:cNvSpPr>
            <a:spLocks noChangeArrowheads="1"/>
          </p:cNvSpPr>
          <p:nvPr/>
        </p:nvSpPr>
        <p:spPr bwMode="auto">
          <a:xfrm>
            <a:off x="2238347" y="3322660"/>
            <a:ext cx="1440000" cy="500063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72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HASH Section (SUN)</a:t>
            </a:r>
          </a:p>
        </p:txBody>
      </p:sp>
      <p:sp>
        <p:nvSpPr>
          <p:cNvPr id="47" name="AutoShape 27"/>
          <p:cNvSpPr>
            <a:spLocks noChangeArrowheads="1"/>
          </p:cNvSpPr>
          <p:nvPr/>
        </p:nvSpPr>
        <p:spPr bwMode="auto">
          <a:xfrm>
            <a:off x="2238347" y="3902098"/>
            <a:ext cx="1440000" cy="500062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72000" tIns="0" rIns="0" bIns="0" anchor="ctr"/>
          <a:lstStyle/>
          <a:p>
            <a:pPr>
              <a:lnSpc>
                <a:spcPct val="80000"/>
              </a:lnSpc>
              <a:defRPr/>
            </a:pPr>
            <a:r>
              <a:rPr lang="en-GB" sz="1100" noProof="1">
                <a:latin typeface="+mn-lt"/>
              </a:rPr>
              <a:t>RTI Section (SUN), </a:t>
            </a:r>
            <a:br>
              <a:rPr lang="en-GB" sz="1100" noProof="1">
                <a:latin typeface="+mn-lt"/>
              </a:rPr>
            </a:br>
            <a:r>
              <a:rPr lang="en-GB" sz="1100" noProof="1">
                <a:latin typeface="+mn-lt"/>
              </a:rPr>
              <a:t>incl. FLU and TB subsections</a:t>
            </a:r>
          </a:p>
        </p:txBody>
      </p:sp>
      <p:sp>
        <p:nvSpPr>
          <p:cNvPr id="48" name="AutoShape 34"/>
          <p:cNvSpPr>
            <a:spLocks noChangeArrowheads="1"/>
          </p:cNvSpPr>
          <p:nvPr/>
        </p:nvSpPr>
        <p:spPr bwMode="auto">
          <a:xfrm>
            <a:off x="2238347" y="4457723"/>
            <a:ext cx="1440000" cy="500062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72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VPD Section (SUN)</a:t>
            </a:r>
          </a:p>
        </p:txBody>
      </p:sp>
      <p:sp>
        <p:nvSpPr>
          <p:cNvPr id="49" name="AutoShape 33"/>
          <p:cNvSpPr>
            <a:spLocks noChangeArrowheads="1"/>
          </p:cNvSpPr>
          <p:nvPr/>
        </p:nvSpPr>
        <p:spPr bwMode="auto">
          <a:xfrm>
            <a:off x="3862359" y="2179660"/>
            <a:ext cx="1440000" cy="500063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72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 smtClean="0">
                <a:latin typeface="+mn-lt"/>
              </a:rPr>
              <a:t>ARHAI </a:t>
            </a:r>
            <a:r>
              <a:rPr lang="en-GB" sz="1100" noProof="1">
                <a:latin typeface="+mn-lt"/>
              </a:rPr>
              <a:t>Section (SAU)</a:t>
            </a:r>
          </a:p>
        </p:txBody>
      </p:sp>
      <p:sp>
        <p:nvSpPr>
          <p:cNvPr id="50" name="AutoShape 34"/>
          <p:cNvSpPr>
            <a:spLocks noChangeArrowheads="1"/>
          </p:cNvSpPr>
          <p:nvPr/>
        </p:nvSpPr>
        <p:spPr bwMode="auto">
          <a:xfrm>
            <a:off x="3862359" y="2751160"/>
            <a:ext cx="1440000" cy="500063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72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FWD and EVD Section (SAU)</a:t>
            </a:r>
          </a:p>
        </p:txBody>
      </p:sp>
      <p:sp>
        <p:nvSpPr>
          <p:cNvPr id="51" name="AutoShape 27"/>
          <p:cNvSpPr>
            <a:spLocks noChangeArrowheads="1"/>
          </p:cNvSpPr>
          <p:nvPr/>
        </p:nvSpPr>
        <p:spPr bwMode="auto">
          <a:xfrm>
            <a:off x="3862359" y="3322660"/>
            <a:ext cx="1440000" cy="500063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72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HASH Section (SAU)</a:t>
            </a:r>
          </a:p>
        </p:txBody>
      </p:sp>
      <p:sp>
        <p:nvSpPr>
          <p:cNvPr id="52" name="AutoShape 27"/>
          <p:cNvSpPr>
            <a:spLocks noChangeArrowheads="1"/>
          </p:cNvSpPr>
          <p:nvPr/>
        </p:nvSpPr>
        <p:spPr bwMode="auto">
          <a:xfrm>
            <a:off x="3862359" y="3902098"/>
            <a:ext cx="1440000" cy="500062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72000" tIns="0" rIns="0" bIns="0" anchor="ctr"/>
          <a:lstStyle/>
          <a:p>
            <a:pPr>
              <a:lnSpc>
                <a:spcPct val="80000"/>
              </a:lnSpc>
              <a:defRPr/>
            </a:pPr>
            <a:r>
              <a:rPr lang="en-GB" sz="1100" noProof="1">
                <a:latin typeface="+mn-lt"/>
              </a:rPr>
              <a:t>RTI Section (SAU), </a:t>
            </a:r>
            <a:br>
              <a:rPr lang="en-GB" sz="1100" noProof="1">
                <a:latin typeface="+mn-lt"/>
              </a:rPr>
            </a:br>
            <a:r>
              <a:rPr lang="en-GB" sz="1100" noProof="1">
                <a:latin typeface="+mn-lt"/>
              </a:rPr>
              <a:t>incl. FLU and TB subsections</a:t>
            </a:r>
          </a:p>
        </p:txBody>
      </p:sp>
      <p:sp>
        <p:nvSpPr>
          <p:cNvPr id="53" name="AutoShape 34"/>
          <p:cNvSpPr>
            <a:spLocks noChangeArrowheads="1"/>
          </p:cNvSpPr>
          <p:nvPr/>
        </p:nvSpPr>
        <p:spPr bwMode="auto">
          <a:xfrm>
            <a:off x="3862359" y="4457723"/>
            <a:ext cx="1440000" cy="500062"/>
          </a:xfrm>
          <a:prstGeom prst="roundRect">
            <a:avLst>
              <a:gd name="adj" fmla="val 16667"/>
            </a:avLst>
          </a:prstGeom>
          <a:solidFill>
            <a:srgbClr val="AFD082"/>
          </a:solidFill>
          <a:ln w="9525">
            <a:noFill/>
            <a:round/>
            <a:headEnd/>
            <a:tailEnd/>
          </a:ln>
        </p:spPr>
        <p:txBody>
          <a:bodyPr lIns="72000" tIns="0" rIns="0" bIns="0" anchor="ctr"/>
          <a:lstStyle/>
          <a:p>
            <a:pPr>
              <a:lnSpc>
                <a:spcPct val="75000"/>
              </a:lnSpc>
              <a:defRPr/>
            </a:pPr>
            <a:r>
              <a:rPr lang="en-GB" sz="1100" noProof="1">
                <a:latin typeface="+mn-lt"/>
              </a:rPr>
              <a:t>VPD Section (SAU)</a:t>
            </a:r>
          </a:p>
        </p:txBody>
      </p:sp>
      <p:sp>
        <p:nvSpPr>
          <p:cNvPr id="54" name="AutoShape 29"/>
          <p:cNvSpPr>
            <a:spLocks noChangeArrowheads="1"/>
          </p:cNvSpPr>
          <p:nvPr/>
        </p:nvSpPr>
        <p:spPr bwMode="auto">
          <a:xfrm>
            <a:off x="3862359" y="1433535"/>
            <a:ext cx="1440000" cy="647700"/>
          </a:xfrm>
          <a:prstGeom prst="flowChartAlternateProcess">
            <a:avLst/>
          </a:prstGeom>
          <a:solidFill>
            <a:srgbClr val="8FBF5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72000" tIns="108000" rIns="0" bIns="0"/>
          <a:lstStyle/>
          <a:p>
            <a:pPr>
              <a:lnSpc>
                <a:spcPct val="75000"/>
              </a:lnSpc>
            </a:pPr>
            <a:r>
              <a:rPr lang="en-GB" sz="1100" b="1" noProof="1">
                <a:solidFill>
                  <a:schemeClr val="bg1"/>
                </a:solidFill>
              </a:rPr>
              <a:t>Scientific Advice Unit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br>
              <a:rPr lang="en-GB" sz="1100" b="1" dirty="0">
                <a:solidFill>
                  <a:schemeClr val="bg1"/>
                </a:solidFill>
              </a:rPr>
            </a:br>
            <a:r>
              <a:rPr lang="en-GB" sz="1100" b="1" dirty="0">
                <a:solidFill>
                  <a:schemeClr val="bg1"/>
                </a:solidFill>
              </a:rPr>
              <a:t>(SAU)</a:t>
            </a:r>
          </a:p>
        </p:txBody>
      </p:sp>
      <p:sp>
        <p:nvSpPr>
          <p:cNvPr id="55" name="AutoShape 11"/>
          <p:cNvSpPr>
            <a:spLocks noChangeArrowheads="1"/>
          </p:cNvSpPr>
          <p:nvPr/>
        </p:nvSpPr>
        <p:spPr bwMode="auto">
          <a:xfrm>
            <a:off x="2587597" y="304800"/>
            <a:ext cx="4032250" cy="400050"/>
          </a:xfrm>
          <a:prstGeom prst="flowChartAlternateProcess">
            <a:avLst/>
          </a:prstGeom>
          <a:solidFill>
            <a:srgbClr val="69AE23"/>
          </a:solidFill>
          <a:ln w="19050">
            <a:noFill/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>
              <a:lnSpc>
                <a:spcPct val="70000"/>
              </a:lnSpc>
            </a:pPr>
            <a:r>
              <a:rPr lang="en-GB" sz="2000" b="1" noProof="1" smtClean="0">
                <a:solidFill>
                  <a:schemeClr val="bg1"/>
                </a:solidFill>
              </a:rPr>
              <a:t>Director</a:t>
            </a:r>
            <a:endParaRPr lang="en-GB" sz="2000" b="1" noProof="1">
              <a:solidFill>
                <a:schemeClr val="bg1"/>
              </a:solidFill>
            </a:endParaRPr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>
          <a:xfrm>
            <a:off x="323850" y="142875"/>
            <a:ext cx="1724025" cy="390525"/>
          </a:xfrm>
        </p:spPr>
        <p:txBody>
          <a:bodyPr/>
          <a:lstStyle/>
          <a:p>
            <a:r>
              <a:rPr lang="en-GB" kern="1200" noProof="1" smtClean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rPr>
              <a:t>ECDC</a:t>
            </a:r>
            <a:endParaRPr lang="en-GB" kern="1200" noProof="1">
              <a:solidFill>
                <a:schemeClr val="tx1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7" name="Text Box 44"/>
          <p:cNvSpPr txBox="1">
            <a:spLocks noChangeArrowheads="1"/>
          </p:cNvSpPr>
          <p:nvPr/>
        </p:nvSpPr>
        <p:spPr bwMode="auto">
          <a:xfrm>
            <a:off x="323850" y="485774"/>
            <a:ext cx="2052638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600" b="1" noProof="1" smtClean="0"/>
              <a:t>Organisational</a:t>
            </a:r>
            <a:r>
              <a:rPr lang="en-GB" sz="1600" b="1" noProof="1"/>
              <a:t/>
            </a:r>
            <a:br>
              <a:rPr lang="en-GB" sz="1600" b="1" noProof="1"/>
            </a:br>
            <a:r>
              <a:rPr lang="en-GB" sz="1600" b="1" noProof="1" smtClean="0"/>
              <a:t>Chart</a:t>
            </a:r>
            <a:endParaRPr lang="en-GB" sz="1600" b="1" noProof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Thank you!</a:t>
            </a:r>
          </a:p>
        </p:txBody>
      </p:sp>
      <p:pic>
        <p:nvPicPr>
          <p:cNvPr id="443396" name="Picture 4" descr="ECDCclippe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2875" y="1058863"/>
            <a:ext cx="3921125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Epidemiological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Epidemics still happen in our era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180975" indent="-180975">
              <a:buFont typeface="Arial" pitchFamily="34" charset="0"/>
              <a:buChar char="•"/>
            </a:pPr>
            <a:r>
              <a:rPr lang="en-GB" sz="2000" dirty="0"/>
              <a:t>SARS in 2003 spread internationally at an alarming speed.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2000" dirty="0"/>
              <a:t>20th century saw influenza pandemics in 1918, 1957, 1968.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2000" dirty="0"/>
              <a:t>In June 2009, the WHO confirmed the A(H1N1)v influenza epidemic as a global pandemic.</a:t>
            </a:r>
          </a:p>
        </p:txBody>
      </p:sp>
      <p:pic>
        <p:nvPicPr>
          <p:cNvPr id="488452" name="Picture 4" descr="sa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12854" b="6894"/>
          <a:stretch>
            <a:fillRect/>
          </a:stretch>
        </p:blipFill>
        <p:spPr bwMode="auto">
          <a:xfrm>
            <a:off x="323850" y="4700588"/>
            <a:ext cx="2771775" cy="161766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grpSp>
        <p:nvGrpSpPr>
          <p:cNvPr id="488453" name="Group 5"/>
          <p:cNvGrpSpPr>
            <a:grpSpLocks/>
          </p:cNvGrpSpPr>
          <p:nvPr/>
        </p:nvGrpSpPr>
        <p:grpSpPr bwMode="auto">
          <a:xfrm>
            <a:off x="5280025" y="1185863"/>
            <a:ext cx="3838575" cy="3771900"/>
            <a:chOff x="3326" y="741"/>
            <a:chExt cx="2418" cy="2376"/>
          </a:xfrm>
        </p:grpSpPr>
        <p:pic>
          <p:nvPicPr>
            <p:cNvPr id="488454" name="Picture 6" descr="CONTEN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6" y="741"/>
              <a:ext cx="2418" cy="2376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488455" name="Rectangle 7"/>
            <p:cNvSpPr>
              <a:spLocks noChangeArrowheads="1"/>
            </p:cNvSpPr>
            <p:nvPr/>
          </p:nvSpPr>
          <p:spPr bwMode="auto">
            <a:xfrm>
              <a:off x="4767" y="2925"/>
              <a:ext cx="40" cy="180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pic>
        <p:nvPicPr>
          <p:cNvPr id="488456" name="Picture 8" descr="Police-masks3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3236913" y="4700588"/>
            <a:ext cx="4327525" cy="16208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Expanded Europe – </a:t>
            </a:r>
            <a:br>
              <a:rPr lang="en-GB"/>
            </a:br>
            <a:r>
              <a:rPr lang="en-GB"/>
              <a:t>the five freedoms in the EU</a:t>
            </a:r>
          </a:p>
        </p:txBody>
      </p:sp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404813" y="1160463"/>
            <a:ext cx="5818187" cy="1587500"/>
          </a:xfrm>
          <a:prstGeom prst="rect">
            <a:avLst/>
          </a:prstGeom>
          <a:solidFill>
            <a:srgbClr val="69AE23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None/>
            </a:pPr>
            <a:r>
              <a:rPr lang="en-GB"/>
              <a:t>1.	Free movement of people</a:t>
            </a:r>
            <a:r>
              <a:rPr lang="en-GB" baseline="30000"/>
              <a:t>*</a:t>
            </a:r>
            <a:endParaRPr lang="en-GB"/>
          </a:p>
          <a:p>
            <a:pPr marL="457200" indent="-457200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AutoNum type="arabicPeriod" startAt="2"/>
            </a:pPr>
            <a:r>
              <a:rPr lang="en-GB"/>
              <a:t>Free movement of services</a:t>
            </a:r>
            <a:r>
              <a:rPr lang="en-GB" baseline="30000"/>
              <a:t>*</a:t>
            </a:r>
            <a:endParaRPr lang="en-GB"/>
          </a:p>
          <a:p>
            <a:pPr marL="457200" indent="-457200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AutoNum type="arabicPeriod" startAt="2"/>
            </a:pPr>
            <a:r>
              <a:rPr lang="en-GB"/>
              <a:t>Free movement of goods</a:t>
            </a:r>
            <a:r>
              <a:rPr lang="en-GB" baseline="30000"/>
              <a:t>*</a:t>
            </a:r>
            <a:endParaRPr lang="en-GB"/>
          </a:p>
          <a:p>
            <a:pPr marL="457200" indent="-457200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None/>
            </a:pPr>
            <a:r>
              <a:rPr lang="en-GB"/>
              <a:t>4.	Free movement of monies</a:t>
            </a:r>
            <a:r>
              <a:rPr lang="en-GB" baseline="30000"/>
              <a:t>*</a:t>
            </a:r>
          </a:p>
        </p:txBody>
      </p:sp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360363" y="3263900"/>
            <a:ext cx="5797550" cy="398463"/>
          </a:xfrm>
          <a:prstGeom prst="rect">
            <a:avLst/>
          </a:prstGeom>
          <a:solidFill>
            <a:srgbClr val="69AE2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indent="-382588">
              <a:lnSpc>
                <a:spcPct val="100000"/>
              </a:lnSpc>
              <a:spcAft>
                <a:spcPct val="0"/>
              </a:spcAft>
              <a:buFont typeface="Arial" pitchFamily="34" charset="0"/>
              <a:buNone/>
            </a:pPr>
            <a:r>
              <a:rPr lang="en-GB">
                <a:solidFill>
                  <a:schemeClr val="bg1"/>
                </a:solidFill>
              </a:rPr>
              <a:t>5.	Free movement of </a:t>
            </a:r>
            <a:r>
              <a:rPr lang="en-GB" b="1">
                <a:solidFill>
                  <a:schemeClr val="bg1"/>
                </a:solidFill>
              </a:rPr>
              <a:t>microbes</a:t>
            </a:r>
            <a:endParaRPr lang="en-GB" b="1" baseline="30000">
              <a:solidFill>
                <a:schemeClr val="bg1"/>
              </a:solidFill>
            </a:endParaRPr>
          </a:p>
        </p:txBody>
      </p:sp>
      <p:grpSp>
        <p:nvGrpSpPr>
          <p:cNvPr id="490501" name="Group 5"/>
          <p:cNvGrpSpPr>
            <a:grpSpLocks/>
          </p:cNvGrpSpPr>
          <p:nvPr/>
        </p:nvGrpSpPr>
        <p:grpSpPr bwMode="auto">
          <a:xfrm>
            <a:off x="5678488" y="3438525"/>
            <a:ext cx="2992437" cy="3209925"/>
            <a:chOff x="3577" y="2166"/>
            <a:chExt cx="1885" cy="2022"/>
          </a:xfrm>
        </p:grpSpPr>
        <p:sp>
          <p:nvSpPr>
            <p:cNvPr id="490502" name="Rectangle 6"/>
            <p:cNvSpPr>
              <a:spLocks noChangeArrowheads="1"/>
            </p:cNvSpPr>
            <p:nvPr/>
          </p:nvSpPr>
          <p:spPr bwMode="auto">
            <a:xfrm rot="21432052" flipH="1">
              <a:off x="4666" y="3709"/>
              <a:ext cx="578" cy="2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0503" name="Rectangle 7"/>
            <p:cNvSpPr>
              <a:spLocks noChangeArrowheads="1"/>
            </p:cNvSpPr>
            <p:nvPr/>
          </p:nvSpPr>
          <p:spPr bwMode="auto">
            <a:xfrm rot="7018596">
              <a:off x="4204" y="2925"/>
              <a:ext cx="158" cy="43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0504" name="Rectangle 8"/>
            <p:cNvSpPr>
              <a:spLocks noChangeArrowheads="1"/>
            </p:cNvSpPr>
            <p:nvPr/>
          </p:nvSpPr>
          <p:spPr bwMode="auto">
            <a:xfrm rot="-1525789">
              <a:off x="4497" y="3039"/>
              <a:ext cx="591" cy="82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0505" name="Rectangle 9"/>
            <p:cNvSpPr>
              <a:spLocks noChangeArrowheads="1"/>
            </p:cNvSpPr>
            <p:nvPr/>
          </p:nvSpPr>
          <p:spPr bwMode="auto">
            <a:xfrm rot="-4336168">
              <a:off x="5065" y="2799"/>
              <a:ext cx="144" cy="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90506" name="Group 10"/>
            <p:cNvGrpSpPr>
              <a:grpSpLocks/>
            </p:cNvGrpSpPr>
            <p:nvPr/>
          </p:nvGrpSpPr>
          <p:grpSpPr bwMode="auto">
            <a:xfrm rot="21418883">
              <a:off x="3705" y="2640"/>
              <a:ext cx="323" cy="488"/>
              <a:chOff x="4052" y="3063"/>
              <a:chExt cx="323" cy="488"/>
            </a:xfrm>
          </p:grpSpPr>
          <p:sp>
            <p:nvSpPr>
              <p:cNvPr id="490507" name="Rectangle 11"/>
              <p:cNvSpPr>
                <a:spLocks noChangeArrowheads="1"/>
              </p:cNvSpPr>
              <p:nvPr/>
            </p:nvSpPr>
            <p:spPr bwMode="auto">
              <a:xfrm rot="-2199695">
                <a:off x="4220" y="3063"/>
                <a:ext cx="155" cy="48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0508" name="Rectangle 12"/>
              <p:cNvSpPr>
                <a:spLocks noChangeArrowheads="1"/>
              </p:cNvSpPr>
              <p:nvPr/>
            </p:nvSpPr>
            <p:spPr bwMode="auto">
              <a:xfrm rot="19477474" flipH="1">
                <a:off x="4052" y="3072"/>
                <a:ext cx="185" cy="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90509" name="Group 13"/>
            <p:cNvGrpSpPr>
              <a:grpSpLocks/>
            </p:cNvGrpSpPr>
            <p:nvPr/>
          </p:nvGrpSpPr>
          <p:grpSpPr bwMode="auto">
            <a:xfrm rot="11687330">
              <a:off x="5247" y="3197"/>
              <a:ext cx="215" cy="596"/>
              <a:chOff x="5109" y="2064"/>
              <a:chExt cx="215" cy="596"/>
            </a:xfrm>
          </p:grpSpPr>
          <p:sp>
            <p:nvSpPr>
              <p:cNvPr id="490510" name="Rectangle 14"/>
              <p:cNvSpPr>
                <a:spLocks noChangeArrowheads="1"/>
              </p:cNvSpPr>
              <p:nvPr/>
            </p:nvSpPr>
            <p:spPr bwMode="auto">
              <a:xfrm rot="-621740">
                <a:off x="5184" y="2064"/>
                <a:ext cx="140" cy="5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0511" name="Rectangle 15"/>
              <p:cNvSpPr>
                <a:spLocks noChangeArrowheads="1"/>
              </p:cNvSpPr>
              <p:nvPr/>
            </p:nvSpPr>
            <p:spPr bwMode="auto">
              <a:xfrm rot="20952120" flipH="1">
                <a:off x="5109" y="2064"/>
                <a:ext cx="185" cy="5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90512" name="Freeform 16"/>
            <p:cNvSpPr>
              <a:spLocks/>
            </p:cNvSpPr>
            <p:nvPr/>
          </p:nvSpPr>
          <p:spPr bwMode="auto">
            <a:xfrm>
              <a:off x="4457" y="2978"/>
              <a:ext cx="356" cy="520"/>
            </a:xfrm>
            <a:custGeom>
              <a:avLst/>
              <a:gdLst/>
              <a:ahLst/>
              <a:cxnLst>
                <a:cxn ang="0">
                  <a:pos x="76" y="460"/>
                </a:cxn>
                <a:cxn ang="0">
                  <a:pos x="76" y="642"/>
                </a:cxn>
                <a:cxn ang="0">
                  <a:pos x="212" y="415"/>
                </a:cxn>
                <a:cxn ang="0">
                  <a:pos x="349" y="823"/>
                </a:cxn>
                <a:cxn ang="0">
                  <a:pos x="349" y="324"/>
                </a:cxn>
                <a:cxn ang="0">
                  <a:pos x="575" y="415"/>
                </a:cxn>
                <a:cxn ang="0">
                  <a:pos x="530" y="7"/>
                </a:cxn>
                <a:cxn ang="0">
                  <a:pos x="76" y="370"/>
                </a:cxn>
                <a:cxn ang="0">
                  <a:pos x="76" y="460"/>
                </a:cxn>
              </a:cxnLst>
              <a:rect l="0" t="0" r="r" b="b"/>
              <a:pathLst>
                <a:path w="613" h="838">
                  <a:moveTo>
                    <a:pt x="76" y="460"/>
                  </a:moveTo>
                  <a:cubicBezTo>
                    <a:pt x="76" y="505"/>
                    <a:pt x="53" y="649"/>
                    <a:pt x="76" y="642"/>
                  </a:cubicBezTo>
                  <a:cubicBezTo>
                    <a:pt x="99" y="635"/>
                    <a:pt x="167" y="385"/>
                    <a:pt x="212" y="415"/>
                  </a:cubicBezTo>
                  <a:cubicBezTo>
                    <a:pt x="257" y="445"/>
                    <a:pt x="326" y="838"/>
                    <a:pt x="349" y="823"/>
                  </a:cubicBezTo>
                  <a:cubicBezTo>
                    <a:pt x="372" y="808"/>
                    <a:pt x="311" y="392"/>
                    <a:pt x="349" y="324"/>
                  </a:cubicBezTo>
                  <a:cubicBezTo>
                    <a:pt x="387" y="256"/>
                    <a:pt x="545" y="468"/>
                    <a:pt x="575" y="415"/>
                  </a:cubicBezTo>
                  <a:cubicBezTo>
                    <a:pt x="605" y="362"/>
                    <a:pt x="613" y="14"/>
                    <a:pt x="530" y="7"/>
                  </a:cubicBezTo>
                  <a:cubicBezTo>
                    <a:pt x="447" y="0"/>
                    <a:pt x="152" y="295"/>
                    <a:pt x="76" y="370"/>
                  </a:cubicBezTo>
                  <a:cubicBezTo>
                    <a:pt x="0" y="445"/>
                    <a:pt x="76" y="415"/>
                    <a:pt x="76" y="4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90513" name="Oval 17"/>
            <p:cNvSpPr>
              <a:spLocks noChangeArrowheads="1"/>
            </p:cNvSpPr>
            <p:nvPr/>
          </p:nvSpPr>
          <p:spPr bwMode="auto">
            <a:xfrm rot="380905">
              <a:off x="4323" y="2502"/>
              <a:ext cx="467" cy="728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0514" name="Oval 18"/>
            <p:cNvSpPr>
              <a:spLocks noChangeArrowheads="1"/>
            </p:cNvSpPr>
            <p:nvPr/>
          </p:nvSpPr>
          <p:spPr bwMode="auto">
            <a:xfrm rot="-621740">
              <a:off x="4430" y="2883"/>
              <a:ext cx="155" cy="132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>
              <a:outerShdw dist="28398" dir="6993903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0515" name="Oval 19"/>
            <p:cNvSpPr>
              <a:spLocks noChangeArrowheads="1"/>
            </p:cNvSpPr>
            <p:nvPr/>
          </p:nvSpPr>
          <p:spPr bwMode="auto">
            <a:xfrm rot="21577414" flipH="1">
              <a:off x="4540" y="2814"/>
              <a:ext cx="181" cy="164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0516" name="Oval 20"/>
            <p:cNvSpPr>
              <a:spLocks noChangeArrowheads="1"/>
            </p:cNvSpPr>
            <p:nvPr/>
          </p:nvSpPr>
          <p:spPr bwMode="auto">
            <a:xfrm rot="-22586">
              <a:off x="4555" y="2784"/>
              <a:ext cx="21" cy="2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0517" name="Oval 21"/>
            <p:cNvSpPr>
              <a:spLocks noChangeArrowheads="1"/>
            </p:cNvSpPr>
            <p:nvPr/>
          </p:nvSpPr>
          <p:spPr bwMode="auto">
            <a:xfrm rot="-22586">
              <a:off x="4439" y="2791"/>
              <a:ext cx="18" cy="2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0518" name="AutoShape 22"/>
            <p:cNvSpPr>
              <a:spLocks noChangeArrowheads="1"/>
            </p:cNvSpPr>
            <p:nvPr/>
          </p:nvSpPr>
          <p:spPr bwMode="auto">
            <a:xfrm rot="7908734">
              <a:off x="4559" y="2719"/>
              <a:ext cx="57" cy="134"/>
            </a:xfrm>
            <a:prstGeom prst="moon">
              <a:avLst>
                <a:gd name="adj" fmla="val 34162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0519" name="Oval 23"/>
            <p:cNvSpPr>
              <a:spLocks noChangeArrowheads="1"/>
            </p:cNvSpPr>
            <p:nvPr/>
          </p:nvSpPr>
          <p:spPr bwMode="auto">
            <a:xfrm rot="-621740">
              <a:off x="4697" y="2693"/>
              <a:ext cx="187" cy="199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0520" name="AutoShape 24"/>
            <p:cNvSpPr>
              <a:spLocks noChangeArrowheads="1"/>
            </p:cNvSpPr>
            <p:nvPr/>
          </p:nvSpPr>
          <p:spPr bwMode="auto">
            <a:xfrm rot="3821478">
              <a:off x="4403" y="2722"/>
              <a:ext cx="43" cy="101"/>
            </a:xfrm>
            <a:prstGeom prst="moon">
              <a:avLst>
                <a:gd name="adj" fmla="val 34162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0521" name="Rectangle 25"/>
            <p:cNvSpPr>
              <a:spLocks noChangeArrowheads="1"/>
            </p:cNvSpPr>
            <p:nvPr/>
          </p:nvSpPr>
          <p:spPr bwMode="auto">
            <a:xfrm rot="21036227" flipH="1">
              <a:off x="4723" y="3372"/>
              <a:ext cx="185" cy="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0522" name="Freeform 26"/>
            <p:cNvSpPr>
              <a:spLocks/>
            </p:cNvSpPr>
            <p:nvPr/>
          </p:nvSpPr>
          <p:spPr bwMode="auto">
            <a:xfrm>
              <a:off x="4237" y="2365"/>
              <a:ext cx="660" cy="451"/>
            </a:xfrm>
            <a:custGeom>
              <a:avLst/>
              <a:gdLst/>
              <a:ahLst/>
              <a:cxnLst>
                <a:cxn ang="0">
                  <a:pos x="14" y="396"/>
                </a:cxn>
                <a:cxn ang="0">
                  <a:pos x="76" y="194"/>
                </a:cxn>
                <a:cxn ang="0">
                  <a:pos x="292" y="26"/>
                </a:cxn>
                <a:cxn ang="0">
                  <a:pos x="475" y="39"/>
                </a:cxn>
                <a:cxn ang="0">
                  <a:pos x="575" y="146"/>
                </a:cxn>
                <a:cxn ang="0">
                  <a:pos x="659" y="419"/>
                </a:cxn>
                <a:cxn ang="0">
                  <a:pos x="583" y="307"/>
                </a:cxn>
                <a:cxn ang="0">
                  <a:pos x="554" y="345"/>
                </a:cxn>
                <a:cxn ang="0">
                  <a:pos x="498" y="194"/>
                </a:cxn>
                <a:cxn ang="0">
                  <a:pos x="388" y="274"/>
                </a:cxn>
                <a:cxn ang="0">
                  <a:pos x="350" y="122"/>
                </a:cxn>
                <a:cxn ang="0">
                  <a:pos x="196" y="314"/>
                </a:cxn>
                <a:cxn ang="0">
                  <a:pos x="156" y="370"/>
                </a:cxn>
                <a:cxn ang="0">
                  <a:pos x="104" y="338"/>
                </a:cxn>
                <a:cxn ang="0">
                  <a:pos x="92" y="398"/>
                </a:cxn>
                <a:cxn ang="0">
                  <a:pos x="19" y="427"/>
                </a:cxn>
                <a:cxn ang="0">
                  <a:pos x="14" y="396"/>
                </a:cxn>
              </a:cxnLst>
              <a:rect l="0" t="0" r="r" b="b"/>
              <a:pathLst>
                <a:path w="660" h="451">
                  <a:moveTo>
                    <a:pt x="14" y="396"/>
                  </a:moveTo>
                  <a:cubicBezTo>
                    <a:pt x="23" y="357"/>
                    <a:pt x="30" y="256"/>
                    <a:pt x="76" y="194"/>
                  </a:cubicBezTo>
                  <a:cubicBezTo>
                    <a:pt x="122" y="132"/>
                    <a:pt x="226" y="52"/>
                    <a:pt x="292" y="26"/>
                  </a:cubicBezTo>
                  <a:cubicBezTo>
                    <a:pt x="358" y="0"/>
                    <a:pt x="428" y="19"/>
                    <a:pt x="475" y="39"/>
                  </a:cubicBezTo>
                  <a:cubicBezTo>
                    <a:pt x="522" y="59"/>
                    <a:pt x="544" y="83"/>
                    <a:pt x="575" y="146"/>
                  </a:cubicBezTo>
                  <a:cubicBezTo>
                    <a:pt x="606" y="209"/>
                    <a:pt x="658" y="392"/>
                    <a:pt x="659" y="419"/>
                  </a:cubicBezTo>
                  <a:cubicBezTo>
                    <a:pt x="660" y="446"/>
                    <a:pt x="600" y="319"/>
                    <a:pt x="583" y="307"/>
                  </a:cubicBezTo>
                  <a:cubicBezTo>
                    <a:pt x="566" y="295"/>
                    <a:pt x="568" y="363"/>
                    <a:pt x="554" y="345"/>
                  </a:cubicBezTo>
                  <a:cubicBezTo>
                    <a:pt x="541" y="325"/>
                    <a:pt x="526" y="206"/>
                    <a:pt x="498" y="194"/>
                  </a:cubicBezTo>
                  <a:cubicBezTo>
                    <a:pt x="470" y="182"/>
                    <a:pt x="413" y="286"/>
                    <a:pt x="388" y="274"/>
                  </a:cubicBezTo>
                  <a:cubicBezTo>
                    <a:pt x="363" y="262"/>
                    <a:pt x="382" y="115"/>
                    <a:pt x="350" y="122"/>
                  </a:cubicBezTo>
                  <a:cubicBezTo>
                    <a:pt x="318" y="129"/>
                    <a:pt x="228" y="273"/>
                    <a:pt x="196" y="314"/>
                  </a:cubicBezTo>
                  <a:cubicBezTo>
                    <a:pt x="164" y="355"/>
                    <a:pt x="171" y="366"/>
                    <a:pt x="156" y="370"/>
                  </a:cubicBezTo>
                  <a:cubicBezTo>
                    <a:pt x="141" y="374"/>
                    <a:pt x="115" y="333"/>
                    <a:pt x="104" y="338"/>
                  </a:cubicBezTo>
                  <a:cubicBezTo>
                    <a:pt x="93" y="343"/>
                    <a:pt x="106" y="383"/>
                    <a:pt x="92" y="398"/>
                  </a:cubicBezTo>
                  <a:cubicBezTo>
                    <a:pt x="78" y="413"/>
                    <a:pt x="32" y="427"/>
                    <a:pt x="19" y="427"/>
                  </a:cubicBezTo>
                  <a:cubicBezTo>
                    <a:pt x="6" y="427"/>
                    <a:pt x="0" y="451"/>
                    <a:pt x="14" y="39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dist="45791" dir="8778596" algn="ctr" rotWithShape="0">
                <a:srgbClr val="1C1C1C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490523" name="Oval 27"/>
            <p:cNvSpPr>
              <a:spLocks noChangeArrowheads="1"/>
            </p:cNvSpPr>
            <p:nvPr/>
          </p:nvSpPr>
          <p:spPr bwMode="auto">
            <a:xfrm rot="19912866" flipH="1">
              <a:off x="3577" y="2398"/>
              <a:ext cx="253" cy="261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0524" name="Oval 28"/>
            <p:cNvSpPr>
              <a:spLocks noChangeArrowheads="1"/>
            </p:cNvSpPr>
            <p:nvPr/>
          </p:nvSpPr>
          <p:spPr bwMode="auto">
            <a:xfrm rot="19912866" flipH="1">
              <a:off x="3589" y="2430"/>
              <a:ext cx="72" cy="220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0525" name="Oval 29"/>
            <p:cNvSpPr>
              <a:spLocks noChangeArrowheads="1"/>
            </p:cNvSpPr>
            <p:nvPr/>
          </p:nvSpPr>
          <p:spPr bwMode="auto">
            <a:xfrm rot="19912866" flipH="1">
              <a:off x="3606" y="2388"/>
              <a:ext cx="72" cy="83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90526" name="Group 30"/>
            <p:cNvGrpSpPr>
              <a:grpSpLocks/>
            </p:cNvGrpSpPr>
            <p:nvPr/>
          </p:nvGrpSpPr>
          <p:grpSpPr bwMode="auto">
            <a:xfrm>
              <a:off x="3653" y="2166"/>
              <a:ext cx="105" cy="388"/>
              <a:chOff x="2915" y="177"/>
              <a:chExt cx="105" cy="388"/>
            </a:xfrm>
          </p:grpSpPr>
          <p:sp>
            <p:nvSpPr>
              <p:cNvPr id="490527" name="Rectangle 31"/>
              <p:cNvSpPr>
                <a:spLocks noChangeArrowheads="1"/>
              </p:cNvSpPr>
              <p:nvPr/>
            </p:nvSpPr>
            <p:spPr bwMode="auto">
              <a:xfrm rot="20516125" flipH="1">
                <a:off x="2948" y="280"/>
                <a:ext cx="72" cy="28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0528" name="Oval 32"/>
              <p:cNvSpPr>
                <a:spLocks noChangeArrowheads="1"/>
              </p:cNvSpPr>
              <p:nvPr/>
            </p:nvSpPr>
            <p:spPr bwMode="auto">
              <a:xfrm rot="20516125" flipH="1">
                <a:off x="2915" y="177"/>
                <a:ext cx="72" cy="285"/>
              </a:xfrm>
              <a:prstGeom prst="ellipse">
                <a:avLst/>
              </a:pr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90529" name="Oval 33"/>
            <p:cNvSpPr>
              <a:spLocks noChangeArrowheads="1"/>
            </p:cNvSpPr>
            <p:nvPr/>
          </p:nvSpPr>
          <p:spPr bwMode="auto">
            <a:xfrm rot="18171237" flipH="1">
              <a:off x="3716" y="2465"/>
              <a:ext cx="217" cy="69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0530" name="Oval 34"/>
            <p:cNvSpPr>
              <a:spLocks noChangeArrowheads="1"/>
            </p:cNvSpPr>
            <p:nvPr/>
          </p:nvSpPr>
          <p:spPr bwMode="auto">
            <a:xfrm rot="5161951">
              <a:off x="3704" y="2488"/>
              <a:ext cx="100" cy="108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>
              <a:outerShdw dist="35921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90531" name="Group 35"/>
            <p:cNvGrpSpPr>
              <a:grpSpLocks/>
            </p:cNvGrpSpPr>
            <p:nvPr/>
          </p:nvGrpSpPr>
          <p:grpSpPr bwMode="auto">
            <a:xfrm rot="16610674" flipH="1">
              <a:off x="5049" y="3804"/>
              <a:ext cx="401" cy="368"/>
              <a:chOff x="2200" y="935"/>
              <a:chExt cx="479" cy="381"/>
            </a:xfrm>
          </p:grpSpPr>
          <p:sp>
            <p:nvSpPr>
              <p:cNvPr id="490532" name="Oval 36"/>
              <p:cNvSpPr>
                <a:spLocks noChangeArrowheads="1"/>
              </p:cNvSpPr>
              <p:nvPr/>
            </p:nvSpPr>
            <p:spPr bwMode="auto">
              <a:xfrm rot="-36350914">
                <a:off x="2234" y="1016"/>
                <a:ext cx="253" cy="321"/>
              </a:xfrm>
              <a:prstGeom prst="ellipse">
                <a:avLst/>
              </a:pr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0533" name="Oval 37"/>
              <p:cNvSpPr>
                <a:spLocks noChangeArrowheads="1"/>
              </p:cNvSpPr>
              <p:nvPr/>
            </p:nvSpPr>
            <p:spPr bwMode="auto">
              <a:xfrm rot="-36350914">
                <a:off x="2390" y="1069"/>
                <a:ext cx="72" cy="422"/>
              </a:xfrm>
              <a:prstGeom prst="ellipse">
                <a:avLst/>
              </a:pr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0534" name="Oval 38"/>
              <p:cNvSpPr>
                <a:spLocks noChangeArrowheads="1"/>
              </p:cNvSpPr>
              <p:nvPr/>
            </p:nvSpPr>
            <p:spPr bwMode="auto">
              <a:xfrm rot="-37093759">
                <a:off x="2516" y="1099"/>
                <a:ext cx="72" cy="252"/>
              </a:xfrm>
              <a:prstGeom prst="ellipse">
                <a:avLst/>
              </a:pr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0535" name="Oval 39"/>
              <p:cNvSpPr>
                <a:spLocks noChangeArrowheads="1"/>
              </p:cNvSpPr>
              <p:nvPr/>
            </p:nvSpPr>
            <p:spPr bwMode="auto">
              <a:xfrm rot="5400000">
                <a:off x="2517" y="980"/>
                <a:ext cx="72" cy="253"/>
              </a:xfrm>
              <a:prstGeom prst="ellipse">
                <a:avLst/>
              </a:pr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0536" name="Oval 40"/>
              <p:cNvSpPr>
                <a:spLocks noChangeArrowheads="1"/>
              </p:cNvSpPr>
              <p:nvPr/>
            </p:nvSpPr>
            <p:spPr bwMode="auto">
              <a:xfrm rot="-35463523">
                <a:off x="2243" y="1002"/>
                <a:ext cx="217" cy="84"/>
              </a:xfrm>
              <a:prstGeom prst="ellipse">
                <a:avLst/>
              </a:pr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0537" name="Oval 41"/>
              <p:cNvSpPr>
                <a:spLocks noChangeArrowheads="1"/>
              </p:cNvSpPr>
              <p:nvPr/>
            </p:nvSpPr>
            <p:spPr bwMode="auto">
              <a:xfrm flipH="1">
                <a:off x="2277" y="1055"/>
                <a:ext cx="122" cy="108"/>
              </a:xfrm>
              <a:prstGeom prst="ellipse">
                <a:avLst/>
              </a:pr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90538" name="Freeform 42"/>
            <p:cNvSpPr>
              <a:spLocks/>
            </p:cNvSpPr>
            <p:nvPr/>
          </p:nvSpPr>
          <p:spPr bwMode="auto">
            <a:xfrm>
              <a:off x="4419" y="3065"/>
              <a:ext cx="226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43"/>
                </a:cxn>
                <a:cxn ang="0">
                  <a:pos x="163" y="19"/>
                </a:cxn>
                <a:cxn ang="0">
                  <a:pos x="223" y="25"/>
                </a:cxn>
                <a:cxn ang="0">
                  <a:pos x="180" y="70"/>
                </a:cxn>
                <a:cxn ang="0">
                  <a:pos x="126" y="115"/>
                </a:cxn>
                <a:cxn ang="0">
                  <a:pos x="54" y="29"/>
                </a:cxn>
              </a:cxnLst>
              <a:rect l="0" t="0" r="r" b="b"/>
              <a:pathLst>
                <a:path w="226" h="121">
                  <a:moveTo>
                    <a:pt x="0" y="0"/>
                  </a:moveTo>
                  <a:cubicBezTo>
                    <a:pt x="15" y="8"/>
                    <a:pt x="66" y="41"/>
                    <a:pt x="93" y="43"/>
                  </a:cubicBezTo>
                  <a:cubicBezTo>
                    <a:pt x="120" y="46"/>
                    <a:pt x="141" y="22"/>
                    <a:pt x="163" y="19"/>
                  </a:cubicBezTo>
                  <a:cubicBezTo>
                    <a:pt x="185" y="16"/>
                    <a:pt x="220" y="17"/>
                    <a:pt x="223" y="25"/>
                  </a:cubicBezTo>
                  <a:cubicBezTo>
                    <a:pt x="226" y="33"/>
                    <a:pt x="196" y="55"/>
                    <a:pt x="180" y="70"/>
                  </a:cubicBezTo>
                  <a:cubicBezTo>
                    <a:pt x="164" y="85"/>
                    <a:pt x="147" y="121"/>
                    <a:pt x="126" y="115"/>
                  </a:cubicBezTo>
                  <a:cubicBezTo>
                    <a:pt x="105" y="109"/>
                    <a:pt x="69" y="46"/>
                    <a:pt x="54" y="29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90539" name="Rectangle 43"/>
          <p:cNvSpPr>
            <a:spLocks noChangeArrowheads="1"/>
          </p:cNvSpPr>
          <p:nvPr/>
        </p:nvSpPr>
        <p:spPr bwMode="auto">
          <a:xfrm>
            <a:off x="323850" y="6503988"/>
            <a:ext cx="7937500" cy="2270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GB" sz="1300">
                <a:solidFill>
                  <a:schemeClr val="bg1"/>
                </a:solidFill>
              </a:rPr>
              <a:t>Adapted from ‘Summary of Legislation — Internal Market’; http://europa.eu.int/scadplus/leg/en/s70000.htm</a:t>
            </a:r>
            <a:endParaRPr lang="de-DE" sz="13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02" name="Picture 2" descr="DSCF7934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5900" y="0"/>
            <a:ext cx="2578100" cy="6315075"/>
          </a:xfrm>
          <a:prstGeom prst="rect">
            <a:avLst/>
          </a:prstGeom>
          <a:noFill/>
        </p:spPr>
      </p:pic>
      <p:sp>
        <p:nvSpPr>
          <p:cNvPr id="486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21st century trends</a:t>
            </a:r>
          </a:p>
        </p:txBody>
      </p:sp>
      <p:sp>
        <p:nvSpPr>
          <p:cNvPr id="4864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79500"/>
            <a:ext cx="6205538" cy="5162550"/>
          </a:xfrm>
        </p:spPr>
        <p:txBody>
          <a:bodyPr/>
          <a:lstStyle/>
          <a:p>
            <a:pPr marL="180975" indent="-180975"/>
            <a:r>
              <a:rPr lang="en-GB" sz="2000" dirty="0"/>
              <a:t>Emerging/re-emerging infectious diseases: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2000" dirty="0"/>
              <a:t>Emerging pathogens (e.g. </a:t>
            </a:r>
            <a:r>
              <a:rPr lang="en-GB" sz="2000" dirty="0" err="1"/>
              <a:t>chikungunya</a:t>
            </a:r>
            <a:r>
              <a:rPr lang="en-GB" sz="2000" dirty="0"/>
              <a:t>, BSE-v/</a:t>
            </a:r>
            <a:r>
              <a:rPr lang="en-GB" sz="2000" dirty="0" err="1"/>
              <a:t>CjD</a:t>
            </a:r>
            <a:r>
              <a:rPr lang="en-GB" sz="2000" dirty="0"/>
              <a:t>, Ebola, H5N1)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2000" dirty="0"/>
              <a:t>Resurgence of TB, measles, dengue, meningitis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2000" dirty="0"/>
              <a:t>Animal to humans </a:t>
            </a:r>
            <a:br>
              <a:rPr lang="en-GB" sz="2000" dirty="0"/>
            </a:br>
            <a:r>
              <a:rPr lang="en-GB" sz="2000" dirty="0"/>
              <a:t>(e.g. </a:t>
            </a:r>
            <a:r>
              <a:rPr lang="en-GB" sz="2000" dirty="0" err="1"/>
              <a:t>Nipah</a:t>
            </a:r>
            <a:r>
              <a:rPr lang="en-GB" sz="2000" dirty="0"/>
              <a:t> virus, hanta virus, H5N1)</a:t>
            </a:r>
          </a:p>
          <a:p>
            <a:pPr marL="180975" indent="-180975"/>
            <a:endParaRPr lang="en-GB" sz="900" dirty="0"/>
          </a:p>
          <a:p>
            <a:pPr marL="180975" indent="-180975"/>
            <a:r>
              <a:rPr lang="en-GB" sz="2000" dirty="0"/>
              <a:t>Change presents microbes with new opportunities: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2000" dirty="0"/>
              <a:t>Globalisation of travel and trade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2000" dirty="0"/>
              <a:t>Intentional use of biological agents </a:t>
            </a:r>
            <a:br>
              <a:rPr lang="en-GB" sz="2000" dirty="0"/>
            </a:br>
            <a:r>
              <a:rPr lang="en-GB" sz="2000" dirty="0"/>
              <a:t>(e.g. anthrax)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2000" dirty="0"/>
              <a:t>Climate change</a:t>
            </a:r>
          </a:p>
          <a:p>
            <a:pPr marL="180975" indent="-180975"/>
            <a:endParaRPr lang="en-GB" sz="2000" dirty="0"/>
          </a:p>
        </p:txBody>
      </p:sp>
      <p:graphicFrame>
        <p:nvGraphicFramePr>
          <p:cNvPr id="486405" name="Object 5"/>
          <p:cNvGraphicFramePr>
            <a:graphicFrameLocks noChangeAspect="1"/>
          </p:cNvGraphicFramePr>
          <p:nvPr/>
        </p:nvGraphicFramePr>
        <p:xfrm>
          <a:off x="7302500" y="4291013"/>
          <a:ext cx="1620838" cy="1825625"/>
        </p:xfrm>
        <a:graphic>
          <a:graphicData uri="http://schemas.openxmlformats.org/presentationml/2006/ole">
            <p:oleObj spid="_x0000_s486405" name="CorelPhotoPaint.Image.8" r:id="rId5" imgW="2247619" imgH="3413333" progId="">
              <p:embed/>
            </p:oleObj>
          </a:graphicData>
        </a:graphic>
      </p:graphicFrame>
      <p:graphicFrame>
        <p:nvGraphicFramePr>
          <p:cNvPr id="48640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5842000" y="4281488"/>
          <a:ext cx="1371600" cy="1839912"/>
        </p:xfrm>
        <a:graphic>
          <a:graphicData uri="http://schemas.openxmlformats.org/presentationml/2006/ole">
            <p:oleObj spid="_x0000_s486406" name="Image" r:id="rId6" imgW="1638095" imgH="2196825" progId="Photoshop.Image.11">
              <p:embed/>
            </p:oleObj>
          </a:graphicData>
        </a:graphic>
      </p:graphicFrame>
      <p:pic>
        <p:nvPicPr>
          <p:cNvPr id="486407" name="Picture 7" descr="ECDC-Logo_neg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5138" y="92075"/>
            <a:ext cx="892175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ECDC</a:t>
            </a:r>
            <a:br>
              <a:rPr lang="en-GB"/>
            </a:br>
            <a:r>
              <a:rPr lang="en-GB" b="0"/>
              <a:t>The European Centre for Disease Prevention and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Text Box 2"/>
          <p:cNvSpPr txBox="1">
            <a:spLocks noChangeArrowheads="1"/>
          </p:cNvSpPr>
          <p:nvPr/>
        </p:nvSpPr>
        <p:spPr bwMode="auto">
          <a:xfrm>
            <a:off x="323850" y="142875"/>
            <a:ext cx="67468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0"/>
              </a:spcAft>
            </a:pPr>
            <a:r>
              <a:rPr lang="en-GB" sz="2800" b="1">
                <a:solidFill>
                  <a:srgbClr val="333333"/>
                </a:solidFill>
              </a:rPr>
              <a:t>Why was ECDC established?</a:t>
            </a:r>
          </a:p>
        </p:txBody>
      </p:sp>
      <p:sp>
        <p:nvSpPr>
          <p:cNvPr id="492547" name="Rectangle 3"/>
          <p:cNvSpPr>
            <a:spLocks noChangeArrowheads="1"/>
          </p:cNvSpPr>
          <p:nvPr/>
        </p:nvSpPr>
        <p:spPr bwMode="auto">
          <a:xfrm>
            <a:off x="323850" y="2517775"/>
            <a:ext cx="4373563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69875" indent="-269875" eaLnBrk="1" hangingPunct="1">
              <a:lnSpc>
                <a:spcPct val="85000"/>
              </a:lnSpc>
              <a:spcAft>
                <a:spcPct val="15000"/>
              </a:spcAft>
              <a:buFont typeface="Arial" pitchFamily="34" charset="0"/>
              <a:buChar char="•"/>
            </a:pPr>
            <a:r>
              <a:rPr lang="en-GB" sz="2400" dirty="0"/>
              <a:t>Emerging and re-emerging communicable diseases revitalised through globalisation, bio-terrorism, interconnectivity, and an EU without internal borders</a:t>
            </a:r>
          </a:p>
          <a:p>
            <a:pPr marL="269875" indent="-269875" eaLnBrk="1" hangingPunct="1">
              <a:spcAft>
                <a:spcPct val="15000"/>
              </a:spcAft>
              <a:buFont typeface="Arial" pitchFamily="34" charset="0"/>
              <a:buChar char="•"/>
            </a:pPr>
            <a:r>
              <a:rPr lang="en-GB" sz="2400" dirty="0"/>
              <a:t>Health implications of enlarging EU</a:t>
            </a:r>
          </a:p>
          <a:p>
            <a:pPr marL="269875" indent="-269875" eaLnBrk="1" hangingPunct="1">
              <a:spcAft>
                <a:spcPct val="15000"/>
              </a:spcAft>
              <a:buFont typeface="Arial" pitchFamily="34" charset="0"/>
              <a:buChar char="•"/>
            </a:pPr>
            <a:r>
              <a:rPr lang="en-GB" sz="2400" dirty="0"/>
              <a:t>Strengthen EU public health capacity to help meet EU citizen's concerns</a:t>
            </a:r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323850" y="1079500"/>
            <a:ext cx="7504113" cy="10795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GB">
                <a:solidFill>
                  <a:schemeClr val="bg1"/>
                </a:solidFill>
              </a:rPr>
              <a:t>ECDC: A young EU agency dedicated to the prevention and 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control of communicable diseases </a:t>
            </a:r>
          </a:p>
        </p:txBody>
      </p:sp>
      <p:pic>
        <p:nvPicPr>
          <p:cNvPr id="492549" name="Picture 5" descr="ECDCclippe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6525" y="3527425"/>
            <a:ext cx="5197475" cy="333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6050"/>
            <a:ext cx="8229600" cy="819150"/>
          </a:xfrm>
        </p:spPr>
        <p:txBody>
          <a:bodyPr/>
          <a:lstStyle/>
          <a:p>
            <a:r>
              <a:rPr lang="en-GB"/>
              <a:t>What is ECDC?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517775"/>
            <a:ext cx="5167313" cy="3529013"/>
          </a:xfrm>
          <a:noFill/>
          <a:ln/>
        </p:spPr>
        <p:txBody>
          <a:bodyPr/>
          <a:lstStyle/>
          <a:p>
            <a:r>
              <a:rPr lang="en-GB" dirty="0"/>
              <a:t>A European Union Agency which: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is a member of the European Union (EU) family;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covers EU 27, EEA/EFTA countries;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reaches out to other countries beyond the EU 27 through Neighbourhood Policy and DG RELEX;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supports and promotes global health security (role in International Health Regulations); and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is financed through the EU budget.</a:t>
            </a:r>
          </a:p>
          <a:p>
            <a:endParaRPr lang="en-GB" sz="2000" dirty="0"/>
          </a:p>
        </p:txBody>
      </p:sp>
      <p:pic>
        <p:nvPicPr>
          <p:cNvPr id="494596" name="Picture 4" descr="_S9K0038-3"/>
          <p:cNvPicPr>
            <a:picLocks noChangeAspect="1" noChangeArrowheads="1"/>
          </p:cNvPicPr>
          <p:nvPr/>
        </p:nvPicPr>
        <p:blipFill>
          <a:blip r:embed="rId3" cstate="print"/>
          <a:srcRect l="15656" r="19461" b="21484"/>
          <a:stretch>
            <a:fillRect/>
          </a:stretch>
        </p:blipFill>
        <p:spPr bwMode="auto">
          <a:xfrm>
            <a:off x="5630863" y="0"/>
            <a:ext cx="3513137" cy="6858000"/>
          </a:xfrm>
          <a:prstGeom prst="rect">
            <a:avLst/>
          </a:prstGeom>
          <a:noFill/>
        </p:spPr>
      </p:pic>
      <p:sp>
        <p:nvSpPr>
          <p:cNvPr id="494597" name="Rectangle 5"/>
          <p:cNvSpPr>
            <a:spLocks noChangeArrowheads="1"/>
          </p:cNvSpPr>
          <p:nvPr/>
        </p:nvSpPr>
        <p:spPr bwMode="auto">
          <a:xfrm>
            <a:off x="323850" y="1079500"/>
            <a:ext cx="5808663" cy="10795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Aft>
                <a:spcPct val="20000"/>
              </a:spcAft>
            </a:pPr>
            <a:r>
              <a:rPr lang="en-GB">
                <a:solidFill>
                  <a:schemeClr val="bg1"/>
                </a:solidFill>
              </a:rPr>
              <a:t>An independent agency, named the European Centre for Disease Prevention and Control …</a:t>
            </a:r>
            <a:r>
              <a:rPr lang="en-GB" sz="2300">
                <a:solidFill>
                  <a:schemeClr val="bg1"/>
                </a:solidFill>
              </a:rPr>
              <a:t>   </a:t>
            </a:r>
          </a:p>
          <a:p>
            <a:pPr>
              <a:spcAft>
                <a:spcPct val="20000"/>
              </a:spcAft>
            </a:pPr>
            <a:r>
              <a:rPr lang="en-GB" sz="1600">
                <a:solidFill>
                  <a:schemeClr val="bg1"/>
                </a:solidFill>
              </a:rPr>
              <a:t>— ECDC Founding Regulation (851/2004)</a:t>
            </a:r>
          </a:p>
        </p:txBody>
      </p:sp>
      <p:pic>
        <p:nvPicPr>
          <p:cNvPr id="494598" name="Picture 6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6050"/>
            <a:ext cx="8229600" cy="819150"/>
          </a:xfrm>
        </p:spPr>
        <p:txBody>
          <a:bodyPr/>
          <a:lstStyle/>
          <a:p>
            <a:r>
              <a:rPr lang="en-GB"/>
              <a:t>What is the role of ECDC?</a:t>
            </a:r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323850" y="1079500"/>
            <a:ext cx="7504113" cy="10795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Aft>
                <a:spcPct val="20000"/>
              </a:spcAft>
            </a:pPr>
            <a:r>
              <a:rPr lang="en-GB">
                <a:solidFill>
                  <a:schemeClr val="bg1"/>
                </a:solidFill>
              </a:rPr>
              <a:t>Identify, assess and communicate current and emerging health threats to human health from communicable diseases.</a:t>
            </a:r>
          </a:p>
          <a:p>
            <a:pPr>
              <a:spcAft>
                <a:spcPct val="20000"/>
              </a:spcAft>
            </a:pPr>
            <a:r>
              <a:rPr lang="en-GB" sz="1600">
                <a:solidFill>
                  <a:schemeClr val="bg1"/>
                </a:solidFill>
              </a:rPr>
              <a:t>— ECDC Founding Regulation (851/2004), Article 3</a:t>
            </a:r>
          </a:p>
        </p:txBody>
      </p:sp>
      <p:sp>
        <p:nvSpPr>
          <p:cNvPr id="496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2517775"/>
            <a:ext cx="5167313" cy="3186113"/>
          </a:xfrm>
          <a:noFill/>
          <a:ln/>
        </p:spPr>
        <p:txBody>
          <a:bodyPr/>
          <a:lstStyle/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/>
              <a:t>EU-level disease surveillance and epidemic intelligence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/>
              <a:t>Scientific opinions and studies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/>
              <a:t>Early Warning System and response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/>
              <a:t>Technical assistance and training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/>
              <a:t>Communication to scientific community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/>
              <a:t>Communication to the public</a:t>
            </a:r>
          </a:p>
        </p:txBody>
      </p:sp>
      <p:pic>
        <p:nvPicPr>
          <p:cNvPr id="496645" name="Picture 5" descr="EOC_0950"/>
          <p:cNvPicPr>
            <a:picLocks noChangeAspect="1" noChangeArrowheads="1"/>
          </p:cNvPicPr>
          <p:nvPr/>
        </p:nvPicPr>
        <p:blipFill>
          <a:blip r:embed="rId3" cstate="print"/>
          <a:srcRect l="7750" t="6909" r="9000"/>
          <a:stretch>
            <a:fillRect/>
          </a:stretch>
        </p:blipFill>
        <p:spPr bwMode="auto">
          <a:xfrm>
            <a:off x="5724525" y="2752725"/>
            <a:ext cx="3419475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_PowerPoint_Template_2009_rev_1_2">
  <a:themeElements>
    <a:clrScheme name="ECDC_PowerPoint_Template_2009_rev_1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ECDC_Abstract xmlns="http://schemas.microsoft.com/sharepoint/v3" xsi:nil="true"/>
    <ECDC_Copyright xmlns="http://schemas.microsoft.com/sharepoint/v3">ECDC</ECDC_Copyright>
    <PublishingExpirationDate xmlns="http://schemas.microsoft.com/sharepoint/v3" xsi:nil="true"/>
    <PublishingStartDate xmlns="http://schemas.microsoft.com/sharepoint/v3" xsi:nil="true"/>
    <ECDC_Publisher xmlns="http://schemas.microsoft.com/sharepoint/v3">ECDC</ECDC_Publisher>
    <ECDC_Sort_order xmlns="ac48197d-8e5a-4207-bf24-6615f4bb857f" xsi:nil="true"/>
    <ECDC_Subject_whoTaxHTField0 xmlns="c7e09758-751a-4a9f-aef8-df2fe5904086">
      <Terms xmlns="http://schemas.microsoft.com/office/infopath/2007/PartnerControls"/>
    </ECDC_Subject_whoTaxHTField0>
    <ECDC_Subject_doesTaxHTField0 xmlns="c7e09758-751a-4a9f-aef8-df2fe5904086">
      <Terms xmlns="http://schemas.microsoft.com/office/infopath/2007/PartnerControls"/>
    </ECDC_Subject_doesTaxHTField0>
    <ECDC_Target_audience_PortalTaxHTField0 xmlns="c7e09758-751a-4a9f-aef8-df2fe5904086">
      <Terms xmlns="http://schemas.microsoft.com/office/infopath/2007/PartnerControls"/>
    </ECDC_Target_audience_PortalTaxHTField0>
    <ECDC_LanguageTaxHTField0 xmlns="c7e09758-751a-4a9f-aef8-df2fe5904086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f0d96333-3b15-448d-bec3-c97f3b65cb2d</TermId>
        </TermInfo>
      </Terms>
    </ECDC_LanguageTaxHTField0>
    <ECDC_Location_typeTaxHTField0 xmlns="c7e09758-751a-4a9f-aef8-df2fe5904086">
      <Terms xmlns="http://schemas.microsoft.com/office/infopath/2007/PartnerControls"/>
    </ECDC_Location_typeTaxHTField0>
    <ECDC_Location_codeTaxHTField0 xmlns="c7e09758-751a-4a9f-aef8-df2fe5904086">
      <Terms xmlns="http://schemas.microsoft.com/office/infopath/2007/PartnerControls"/>
    </ECDC_Location_codeTaxHTField0>
    <ECDC_Subject_what_PortalTaxHTField0 xmlns="c7e09758-751a-4a9f-aef8-df2fe5904086">
      <Terms xmlns="http://schemas.microsoft.com/office/infopath/2007/PartnerControls"/>
    </ECDC_Subject_what_PortalTaxHTField0>
    <ECDC_Subject_who_PortalTaxHTField0 xmlns="c7e09758-751a-4a9f-aef8-df2fe5904086">
      <Terms xmlns="http://schemas.microsoft.com/office/infopath/2007/PartnerControls"/>
    </ECDC_Subject_who_PortalTaxHTField0>
    <ECDC_Subject_does_PortalTaxHTField0 xmlns="c7e09758-751a-4a9f-aef8-df2fe5904086">
      <Terms xmlns="http://schemas.microsoft.com/office/infopath/2007/PartnerControls"/>
    </ECDC_Subject_does_PortalTaxHTField0>
    <ECDC_Language_codeTaxHTField0 xmlns="c7e09758-751a-4a9f-aef8-df2fe5904086">
      <Terms xmlns="http://schemas.microsoft.com/office/infopath/2007/PartnerControls"/>
    </ECDC_Language_codeTaxHTField0>
    <ECDC_Description xmlns="http://schemas.microsoft.com/sharepoint/v3">&lt;div&gt;&lt;/div&gt;</ECDC_Description>
    <ECDC_Article_date xmlns="http://schemas.microsoft.com/sharepoint/v3" xsi:nil="true"/>
    <Author xmlns="http://schemas.microsoft.com/sharepoint/v3">
      <UserInfo>
        <DisplayName/>
        <AccountId xsi:nil="true"/>
        <AccountType/>
      </UserInfo>
    </Author>
    <ECDC_Target_audienceTaxHTField0 xmlns="c7e09758-751a-4a9f-aef8-df2fe5904086">
      <Terms xmlns="http://schemas.microsoft.com/office/infopath/2007/PartnerControls"/>
    </ECDC_Target_audienceTaxHTField0>
    <ECDC_Deadline_date xmlns="http://schemas.microsoft.com/sharepoint/v3" xsi:nil="true"/>
    <ECDC_Associated_images xmlns="http://schemas.microsoft.com/sharepoint/v3" xsi:nil="true"/>
    <ECDC_IsPublic xmlns="http://schemas.microsoft.com/sharepoint/v3">true</ECDC_IsPublic>
    <ECDC_Subject_whatTaxHTField0 xmlns="c7e09758-751a-4a9f-aef8-df2fe5904086">
      <Terms xmlns="http://schemas.microsoft.com/office/infopath/2007/PartnerControls"/>
    </ECDC_Subject_whatTaxHTField0>
    <ECDC_Links xmlns="http://schemas.microsoft.com/sharepoint/v3" xsi:nil="true"/>
    <ECDC_Type_of_documentTaxHTField0 xmlns="c7e09758-751a-4a9f-aef8-df2fe590408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</TermName>
          <TermId xmlns="http://schemas.microsoft.com/office/infopath/2007/PartnerControls">5c957bac-987b-4d9c-8028-19eae9b6d23c</TermId>
        </TermInfo>
      </Terms>
    </ECDC_Type_of_documentTaxHTField0>
    <ECDC_Subject_does_Portal_Filter xmlns="http://schemas.microsoft.com/sharepoint/v3" xsi:nil="true"/>
    <ECDC_Location_type_Filter xmlns="http://schemas.microsoft.com/sharepoint/v3" xsi:nil="true"/>
    <ECDC_Target_audience_Portal_Filter xmlns="http://schemas.microsoft.com/sharepoint/v3" xsi:nil="true"/>
    <ECDC_Subject_who_Portal_Filter xmlns="http://schemas.microsoft.com/sharepoint/v3" xsi:nil="true"/>
    <ECDC_Language_Filter xmlns="http://schemas.microsoft.com/sharepoint/v3">English;</ECDC_Language_Filter>
    <ECDC_Location_code_Filter xmlns="http://schemas.microsoft.com/sharepoint/v3" xsi:nil="true"/>
    <ECDC_Language_code_Filter xmlns="http://schemas.microsoft.com/sharepoint/v3" xsi:nil="true"/>
    <ECDC_Subject_what_Portal_Filter xmlns="http://schemas.microsoft.com/sharepoint/v3" xsi:nil="true"/>
    <_dlc_DocId xmlns="5c728178-6efc-4233-8faf-5837ddb4420c">NMFWZX5DU2U3-14-39</_dlc_DocId>
    <_dlc_DocIdUrl xmlns="5c728178-6efc-4233-8faf-5837ddb4420c">
      <Url>http://nvmosphcdev3/en/aboutus/_layouts/DocIdRedir.aspx?ID=NMFWZX5DU2U3-14-39</Url>
      <Description>NMFWZX5DU2U3-14-39</Description>
    </_dlc_DocIdUrl>
    <TaxCatchAll xmlns="d23a570b-d7a9-49ca-a34c-8afb8206b4bf">
      <Value>516</Value>
      <Value>691</Value>
    </TaxCatchAll>
    <TaxKeywordTaxHTField xmlns="d23a570b-d7a9-49ca-a34c-8afb8206b4bf">
      <Terms xmlns="http://schemas.microsoft.com/office/infopath/2007/PartnerControls"/>
    </TaxKeywordTaxHTField>
    <ECDCCountry xmlns="e6735d31-ea53-4171-a223-c1b309fcea0d" xsi:nil="true"/>
    <ECDCDocumentTypeName xmlns="e6735d31-ea53-4171-a223-c1b309fcea0d" xsi:nil="true"/>
    <ECDCSubjectWhat xmlns="e6735d31-ea53-4171-a223-c1b309fcea0d"/>
    <_dlc_DocIdPersistId xmlns="5c728178-6efc-4233-8faf-5837ddb4420c">false</_dlc_DocIdPersistI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CDC_Document_Portal" ma:contentTypeID="0x010100F92FB91056B24E40ACCE93A804002EFF0104008FC4D54203FCE44B9B7424D8D9944C75" ma:contentTypeVersion="28" ma:contentTypeDescription="Contains the base Site Columns common to all documents" ma:contentTypeScope="" ma:versionID="e05ee47caefd35e95bf101285dcfddf5">
  <xsd:schema xmlns:xsd="http://www.w3.org/2001/XMLSchema" xmlns:xs="http://www.w3.org/2001/XMLSchema" xmlns:p="http://schemas.microsoft.com/office/2006/metadata/properties" xmlns:ns1="http://schemas.microsoft.com/sharepoint/v3" xmlns:ns2="c7e09758-751a-4a9f-aef8-df2fe5904086" xmlns:ns3="ac48197d-8e5a-4207-bf24-6615f4bb857f" xmlns:ns4="d23a570b-d7a9-49ca-a34c-8afb8206b4bf" xmlns:ns5="e6735d31-ea53-4171-a223-c1b309fcea0d" xmlns:ns6="5c728178-6efc-4233-8faf-5837ddb4420c" targetNamespace="http://schemas.microsoft.com/office/2006/metadata/properties" ma:root="true" ma:fieldsID="20bd7aa6e94f04dce885199769ca94d8" ns1:_="" ns2:_="" ns3:_="" ns4:_="" ns5:_="" ns6:_="">
    <xsd:import namespace="http://schemas.microsoft.com/sharepoint/v3"/>
    <xsd:import namespace="c7e09758-751a-4a9f-aef8-df2fe5904086"/>
    <xsd:import namespace="ac48197d-8e5a-4207-bf24-6615f4bb857f"/>
    <xsd:import namespace="d23a570b-d7a9-49ca-a34c-8afb8206b4bf"/>
    <xsd:import namespace="e6735d31-ea53-4171-a223-c1b309fcea0d"/>
    <xsd:import namespace="5c728178-6efc-4233-8faf-5837ddb4420c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Type_of_documentTaxHTField0" minOccurs="0"/>
                <xsd:element ref="ns2:ECDC_Subject_whoTaxHTField0" minOccurs="0"/>
                <xsd:element ref="ns2:ECDC_Subject_doesTaxHTField0" minOccurs="0"/>
                <xsd:element ref="ns2:ECDC_Subject_whatTaxHTField0" minOccurs="0"/>
                <xsd:element ref="ns2:ECDC_Target_audienceTaxHTField0" minOccurs="0"/>
                <xsd:element ref="ns1:ECDC_IsPublic" minOccurs="0"/>
                <xsd:element ref="ns4:TaxKeywordTaxHTField" minOccurs="0"/>
                <xsd:element ref="ns4:TaxCatchAll" minOccurs="0"/>
                <xsd:element ref="ns4:TaxCatchAllLabel" minOccurs="0"/>
                <xsd:element ref="ns1:ECDC_Target_audience_Portal_Filter" minOccurs="0"/>
                <xsd:element ref="ns1:ECDC_Location_code_Filter" minOccurs="0"/>
                <xsd:element ref="ns1:ECDC_Subject_who_Portal_Filter" minOccurs="0"/>
                <xsd:element ref="ns1:ECDC_Language_Filter" minOccurs="0"/>
                <xsd:element ref="ns1:ECDC_Language_code_Filter" minOccurs="0"/>
                <xsd:element ref="ns1:ECDC_Subject_what_Portal_Filter" minOccurs="0"/>
                <xsd:element ref="ns1:ECDC_Location_type_Filter" minOccurs="0"/>
                <xsd:element ref="ns2:ECDC_Target_audience_PortalTaxHTField0" minOccurs="0"/>
                <xsd:element ref="ns2:ECDC_Subject_who_PortalTaxHTField0" minOccurs="0"/>
                <xsd:element ref="ns2:ECDC_LanguageTaxHTField0" minOccurs="0"/>
                <xsd:element ref="ns2:ECDC_Language_codeTaxHTField0" minOccurs="0"/>
                <xsd:element ref="ns2:ECDC_Subject_does_PortalTaxHTField0" minOccurs="0"/>
                <xsd:element ref="ns2:ECDC_Location_codeTaxHTField0" minOccurs="0"/>
                <xsd:element ref="ns2:ECDC_Subject_what_PortalTaxHTField0" minOccurs="0"/>
                <xsd:element ref="ns5:ECDCSubjectWhat" minOccurs="0"/>
                <xsd:element ref="ns2:ECDC_Location_typeTaxHTField0" minOccurs="0"/>
                <xsd:element ref="ns5:ECDCCountry" minOccurs="0"/>
                <xsd:element ref="ns5:ECDCDocumentTypeName" minOccurs="0"/>
                <xsd:element ref="ns1:ECDC_Article_date" minOccurs="0"/>
                <xsd:element ref="ns1:ECDC_Abstract" minOccurs="0"/>
                <xsd:element ref="ns1:ECDC_Copyright" minOccurs="0"/>
                <xsd:element ref="ns3:ECDC_Sort_order" minOccurs="0"/>
                <xsd:element ref="ns1:ECDC_Deadline_date" minOccurs="0"/>
                <xsd:element ref="ns1:ECDC_Publisher" minOccurs="0"/>
                <xsd:element ref="ns1:PublishingStartDate" minOccurs="0"/>
                <xsd:element ref="ns1:PublishingExpirationDate" minOccurs="0"/>
                <xsd:element ref="ns1:ECDC_Links" minOccurs="0"/>
                <xsd:element ref="ns1:ECDC_Associated_images" minOccurs="0"/>
                <xsd:element ref="ns1:Author" minOccurs="0"/>
                <xsd:element ref="ns1:ECDC_Subject_does_Portal_Filter" minOccurs="0"/>
                <xsd:element ref="ns6:_dlc_DocId" minOccurs="0"/>
                <xsd:element ref="ns6:_dlc_DocIdUrl" minOccurs="0"/>
                <xsd:element ref="ns6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0" nillable="true" ma:displayName="ECDC_Description" ma:internalName="ECDC_Description" ma:readOnly="false">
      <xsd:simpleType>
        <xsd:restriction base="dms:Note">
          <xsd:maxLength value="255"/>
        </xsd:restriction>
      </xsd:simpleType>
    </xsd:element>
    <xsd:element name="ECDC_IsPublic" ma:index="11" nillable="true" ma:displayName="ECDC_IsPublic" ma:default="1" ma:internalName="ECDC_IsPublic" ma:readOnly="false">
      <xsd:simpleType>
        <xsd:restriction base="dms:Boolean"/>
      </xsd:simpleType>
    </xsd:element>
    <xsd:element name="ECDC_Target_audience_Portal_Filter" ma:index="16" nillable="true" ma:displayName="Filter By ECDC_Target_audience_Portal" ma:hidden="true" ma:internalName="ECDC_Target_audience_Portal_Filter" ma:readOnly="false">
      <xsd:simpleType>
        <xsd:restriction base="dms:Text"/>
      </xsd:simpleType>
    </xsd:element>
    <xsd:element name="ECDC_Location_code_Filter" ma:index="17" nillable="true" ma:displayName="Filter By ECDC_Location_code" ma:hidden="true" ma:internalName="ECDC_Location_code_Filter" ma:readOnly="false">
      <xsd:simpleType>
        <xsd:restriction base="dms:Text"/>
      </xsd:simpleType>
    </xsd:element>
    <xsd:element name="ECDC_Subject_who_Portal_Filter" ma:index="18" nillable="true" ma:displayName="Filter By ECDC_Subject_who_Portal" ma:hidden="true" ma:internalName="ECDC_Subject_who_Portal_Filter" ma:readOnly="false">
      <xsd:simpleType>
        <xsd:restriction base="dms:Text"/>
      </xsd:simpleType>
    </xsd:element>
    <xsd:element name="ECDC_Language_Filter" ma:index="20" nillable="true" ma:displayName="Filter By ECDC_Language" ma:hidden="true" ma:internalName="ECDC_Language_Filter" ma:readOnly="false">
      <xsd:simpleType>
        <xsd:restriction base="dms:Text"/>
      </xsd:simpleType>
    </xsd:element>
    <xsd:element name="ECDC_Language_code_Filter" ma:index="21" nillable="true" ma:displayName="Filter By ECDC_Language_code" ma:hidden="true" ma:internalName="ECDC_Language_code_Filter" ma:readOnly="false">
      <xsd:simpleType>
        <xsd:restriction base="dms:Text"/>
      </xsd:simpleType>
    </xsd:element>
    <xsd:element name="ECDC_Subject_what_Portal_Filter" ma:index="22" nillable="true" ma:displayName="Filter By ECDC_Subject_what_Portal" ma:hidden="true" ma:internalName="ECDC_Subject_what_Portal_Filter" ma:readOnly="false">
      <xsd:simpleType>
        <xsd:restriction base="dms:Text"/>
      </xsd:simpleType>
    </xsd:element>
    <xsd:element name="ECDC_Location_type_Filter" ma:index="23" nillable="true" ma:displayName="Filter By ECDC_Location_type" ma:hidden="true" ma:internalName="ECDC_Location_type_Filter" ma:readOnly="false">
      <xsd:simpleType>
        <xsd:restriction base="dms:Text"/>
      </xsd:simpleType>
    </xsd:element>
    <xsd:element name="ECDC_Article_date" ma:index="38" nillable="true" ma:displayName="ECDC_Article_date" ma:format="DateTime" ma:internalName="ECDC_Article_date" ma:readOnly="false">
      <xsd:simpleType>
        <xsd:restriction base="dms:DateTime"/>
      </xsd:simpleType>
    </xsd:element>
    <xsd:element name="ECDC_Abstract" ma:index="39" nillable="true" ma:displayName="ECDC_Abstract" ma:internalName="ECDC_Abstract0" ma:readOnly="false">
      <xsd:simpleType>
        <xsd:restriction base="dms:Unknown"/>
      </xsd:simpleType>
    </xsd:element>
    <xsd:element name="ECDC_Copyright" ma:index="40" nillable="true" ma:displayName="ECDC_Copyright" ma:default="ECDC" ma:internalName="ECDC_Copyright0" ma:readOnly="false">
      <xsd:simpleType>
        <xsd:restriction base="dms:Text"/>
      </xsd:simpleType>
    </xsd:element>
    <xsd:element name="ECDC_Deadline_date" ma:index="42" nillable="true" ma:displayName="ECDC_Deadline_date" ma:format="DateTime" ma:internalName="ECDC_Deadline_date" ma:readOnly="false">
      <xsd:simpleType>
        <xsd:restriction base="dms:DateTime"/>
      </xsd:simpleType>
    </xsd:element>
    <xsd:element name="ECDC_Publisher" ma:index="43" nillable="true" ma:displayName="ECDC_Publisher" ma:default="ECDC" ma:internalName="ECDC_Publisher0" ma:readOnly="false">
      <xsd:simpleType>
        <xsd:restriction base="dms:Text"/>
      </xsd:simpleType>
    </xsd:element>
    <xsd:element name="PublishingStartDate" ma:index="44" nillable="true" ma:displayName="Scheduling Start Date" ma:internalName="PublishingStartDate" ma:readOnly="false">
      <xsd:simpleType>
        <xsd:restriction base="dms:Unknown"/>
      </xsd:simpleType>
    </xsd:element>
    <xsd:element name="PublishingExpirationDate" ma:index="45" nillable="true" ma:displayName="Scheduling End Date" ma:internalName="PublishingExpirationDate" ma:readOnly="false">
      <xsd:simpleType>
        <xsd:restriction base="dms:Unknown"/>
      </xsd:simpleType>
    </xsd:element>
    <xsd:element name="ECDC_Links" ma:index="46" nillable="true" ma:displayName="ECDC_Links" ma:internalName="ECDC_Links" ma:readOnly="false">
      <xsd:simpleType>
        <xsd:restriction base="dms:Unknown"/>
      </xsd:simpleType>
    </xsd:element>
    <xsd:element name="ECDC_Associated_images" ma:index="47" nillable="true" ma:displayName="ECDC_Associated_images" ma:internalName="ECDC_Associated_images0" ma:readOnly="false">
      <xsd:simpleType>
        <xsd:restriction base="dms:Unknown"/>
      </xsd:simpleType>
    </xsd:element>
    <xsd:element name="Author" ma:index="48" nillable="true" ma:displayName="ECDC_Contributor" ma:list="UserInfo" ma:internalName="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Subject_does_Portal_Filter" ma:index="51" nillable="true" ma:displayName="Filter By ECDC_Subject_does_Portal" ma:hidden="true" ma:internalName="ECDC_Subject_does_Portal_Filte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e09758-751a-4a9f-aef8-df2fe5904086" elementFormDefault="qualified">
    <xsd:import namespace="http://schemas.microsoft.com/office/2006/documentManagement/types"/>
    <xsd:import namespace="http://schemas.microsoft.com/office/infopath/2007/PartnerControls"/>
    <xsd:element name="ECDC_Type_of_documentTaxHTField0" ma:index="2" nillable="true" ma:taxonomy="true" ma:internalName="ECDC_Type_of_documentTaxHTField0" ma:taxonomyFieldName="ECDC_Type_of_document" ma:displayName="ECDC_Type_of_document" ma:default="" ma:fieldId="{623f3cb3-1e13-45a5-bbea-14b397ff108b}" ma:sspId="de887f88-4a24-49db-a549-4c3cbb517053" ma:termSetId="6617489f-7171-4610-9bb1-cb0428660e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Subject_whoTaxHTField0" ma:index="4" nillable="true" ma:taxonomy="true" ma:internalName="ECDC_Subject_whoTaxHTField0" ma:taxonomyFieldName="ECDC_Subject_who0" ma:displayName="ECDC_Subject_who" ma:default="" ma:fieldId="{abe70a07-b4c4-4a08-b47f-19f4275c5dd3}" ma:taxonomyMulti="true" ma:sspId="de887f88-4a24-49db-a549-4c3cbb517053" ma:termSetId="725f5f6f-0471-44ec-8ccb-6de6d3e490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Subject_doesTaxHTField0" ma:index="6" nillable="true" ma:taxonomy="true" ma:internalName="ECDC_Subject_doesTaxHTField0" ma:taxonomyFieldName="ECDC_Subject_does0" ma:displayName="ECDC_Subject_does" ma:default="" ma:fieldId="{f4f89794-25e3-44dd-a94e-7e4212ed52cb}" ma:taxonomyMulti="true" ma:sspId="de887f88-4a24-49db-a549-4c3cbb517053" ma:termSetId="380f87da-0f7e-4cf1-ad09-525006c4d1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8" nillable="true" ma:taxonomy="true" ma:internalName="ECDC_Subject_whatTaxHTField0" ma:taxonomyFieldName="ECDC_Subject_what" ma:displayName="ECDC_Subject_what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Target_audienceTaxHTField0" ma:index="10" nillable="true" ma:taxonomy="true" ma:internalName="ECDC_Target_audienceTaxHTField0" ma:taxonomyFieldName="ECDC_Target_audience" ma:displayName="ECDC_Target_audience" ma:default="" ma:fieldId="{234ea4f9-252c-4d49-a519-4a376f3ed4d7}" ma:taxonomyMulti="true" ma:sspId="de887f88-4a24-49db-a549-4c3cbb517053" ma:termSetId="de5002ed-06b4-47ae-8592-fd6a24aa93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Target_audience_PortalTaxHTField0" ma:index="24" nillable="true" ma:taxonomy="true" ma:internalName="ECDC_Target_audience_PortalTaxHTField0" ma:taxonomyFieldName="ECDC_Target_audience_Portal" ma:displayName="ECDC_Target_audience_Portal" ma:default="" ma:fieldId="{da0d03fd-18a4-4c2c-85c7-e30c19c3f65a}" ma:taxonomyMulti="true" ma:sspId="de887f88-4a24-49db-a549-4c3cbb517053" ma:termSetId="978ba3de-8d40-4eae-8fc7-eae71d729c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Subject_who_PortalTaxHTField0" ma:index="25" nillable="true" ma:taxonomy="true" ma:internalName="ECDC_Subject_who_PortalTaxHTField0" ma:taxonomyFieldName="ECDC_Subject_who_Portal" ma:displayName="ECDC_Subject_who_Portal" ma:default="" ma:fieldId="{3b2b489b-86d3-40ee-b752-591003c2a20f}" ma:taxonomyMulti="true" ma:sspId="de887f88-4a24-49db-a549-4c3cbb517053" ma:termSetId="4eddc5b7-89cb-4abb-a4d7-f14a6af7f1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LanguageTaxHTField0" ma:index="26" nillable="true" ma:taxonomy="true" ma:internalName="ECDC_LanguageTaxHTField0" ma:taxonomyFieldName="ECDC_Language" ma:displayName="ECDC_Language" ma:default="516;#English|f0d96333-3b15-448d-bec3-c97f3b65cb2d" ma:fieldId="{48ace46b-da83-44d3-93aa-2d87b1846dfc}" ma:sspId="de887f88-4a24-49db-a549-4c3cbb517053" ma:termSetId="4db024fe-de5f-42ae-a0f0-b0ad6eb048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Language_codeTaxHTField0" ma:index="27" nillable="true" ma:taxonomy="true" ma:internalName="ECDC_Language_codeTaxHTField0" ma:taxonomyFieldName="ECDC_Language_code" ma:displayName="ECDC_Language_code" ma:default="" ma:fieldId="{3523204a-be0b-4593-b737-0ab79728c8d5}" ma:sspId="de887f88-4a24-49db-a549-4c3cbb517053" ma:termSetId="3276f453-01ba-416f-9cb3-ecf7fd3ce6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Subject_does_PortalTaxHTField0" ma:index="28" nillable="true" ma:taxonomy="true" ma:internalName="ECDC_Subject_does_PortalTaxHTField0" ma:taxonomyFieldName="ECDC_Subject_does_Portal" ma:displayName="ECDC_Subject_does_Portal" ma:default="" ma:fieldId="{d19da401-c2f4-4b1a-9277-d11ff5c9dae8}" ma:taxonomyMulti="true" ma:sspId="de887f88-4a24-49db-a549-4c3cbb517053" ma:termSetId="da2986e4-0573-493e-a954-00e600b5fd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Location_codeTaxHTField0" ma:index="29" nillable="true" ma:taxonomy="true" ma:internalName="ECDC_Location_codeTaxHTField0" ma:taxonomyFieldName="ECDC_Location_code" ma:displayName="ECDC_Location_code" ma:default="" ma:fieldId="{b2aa16f9-47ee-451b-9d66-223046343a62}" ma:sspId="de887f88-4a24-49db-a549-4c3cbb517053" ma:termSetId="f554f33d-2d97-4052-afd2-d711630847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Subject_what_PortalTaxHTField0" ma:index="30" nillable="true" ma:taxonomy="true" ma:internalName="ECDC_Subject_what_PortalTaxHTField0" ma:taxonomyFieldName="ECDC_Subject_what_Portal" ma:displayName="ECDC_Subject_what_Portal" ma:default="" ma:fieldId="{62478a68-e251-4a38-a419-277091bafc9b}" ma:taxonomyMulti="true" ma:sspId="de887f88-4a24-49db-a549-4c3cbb517053" ma:termSetId="9757276f-05b3-4d7c-8e67-31cd09ffa5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Location_typeTaxHTField0" ma:index="32" nillable="true" ma:taxonomy="true" ma:internalName="ECDC_Location_typeTaxHTField0" ma:taxonomyFieldName="ECDC_Location_type" ma:displayName="ECDC_Location_type" ma:default="" ma:fieldId="{4ef12c6e-7cda-48d5-aa22-62ffb8035a76}" ma:sspId="de887f88-4a24-49db-a549-4c3cbb517053" ma:termSetId="f554f33d-2d97-4052-afd2-d7116308473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8197d-8e5a-4207-bf24-6615f4bb857f" elementFormDefault="qualified">
    <xsd:import namespace="http://schemas.microsoft.com/office/2006/documentManagement/types"/>
    <xsd:import namespace="http://schemas.microsoft.com/office/infopath/2007/PartnerControls"/>
    <xsd:element name="ECDC_Sort_order" ma:index="41" nillable="true" ma:displayName="ECDC_Sort_order" ma:decimals="0" ma:description="Used to manually sort the items" ma:internalName="ECDC_Sort_order" ma:readOnly="false">
      <xsd:simpleType>
        <xsd:restriction base="dms:Number">
          <xsd:maxInclusive value="1000"/>
          <xsd:min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3" nillable="true" ma:taxonomy="true" ma:internalName="TaxKeywordTaxHTField" ma:taxonomyFieldName="TaxKeyword" ma:displayName="ECDC_Additional_keywords" ma:fieldId="{23f27201-bee3-471e-b2e7-b64fd8b7ca38}" ma:taxonomyMulti="true" ma:sspId="1749c612-32e1-4b7d-8f7d-ea1745a988d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e0afc142-92fc-44d2-82e6-05dce08e9a7a}" ma:internalName="TaxCatchAll" ma:readOnly="false" ma:showField="CatchAllData" ma:web="e6735d31-ea53-4171-a223-c1b309fcea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e0afc142-92fc-44d2-82e6-05dce08e9a7a}" ma:internalName="TaxCatchAllLabel" ma:readOnly="true" ma:showField="CatchAllDataLabel" ma:web="e6735d31-ea53-4171-a223-c1b309fcea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35d31-ea53-4171-a223-c1b309fcea0d" elementFormDefault="qualified">
    <xsd:import namespace="http://schemas.microsoft.com/office/2006/documentManagement/types"/>
    <xsd:import namespace="http://schemas.microsoft.com/office/infopath/2007/PartnerControls"/>
    <xsd:element name="ECDCSubjectWhat" ma:index="31" nillable="true" ma:displayName="ECDCSubjectWhat" ma:hidden="true" ma:list="{e205d50b-f7d9-4060-a514-169623b5b3c1}" ma:internalName="ECDCSubjectWhat" ma:readOnly="false" ma:showField="Title" ma:web="e6735d31-ea53-4171-a223-c1b309fcea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CDCCountry" ma:index="33" nillable="true" ma:displayName="ECDCCountry" ma:hidden="true" ma:list="{cbc64363-2f33-4a72-ba03-e6c6e4bf9eab}" ma:internalName="ECDCCountry" ma:readOnly="false" ma:showField="Title" ma:web="e6735d31-ea53-4171-a223-c1b309fcea0d">
      <xsd:simpleType>
        <xsd:restriction base="dms:Lookup"/>
      </xsd:simpleType>
    </xsd:element>
    <xsd:element name="ECDCDocumentTypeName" ma:index="34" nillable="true" ma:displayName="ECDCDocumentTypeName" ma:hidden="true" ma:list="{2b512824-e790-451a-b4e7-aa44f21e9766}" ma:internalName="ECDCDocumentTypeName" ma:readOnly="false" ma:showField="Title" ma:web="e6735d31-ea53-4171-a223-c1b309fcea0d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8178-6efc-4233-8faf-5837ddb4420c" elementFormDefault="qualified">
    <xsd:import namespace="http://schemas.microsoft.com/office/2006/documentManagement/types"/>
    <xsd:import namespace="http://schemas.microsoft.com/office/infopath/2007/PartnerControls"/>
    <xsd:element name="_dlc_DocId" ma:index="6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2" ma:displayName="Content Type"/>
        <xsd:element ref="dc:title" minOccurs="0" maxOccurs="1" ma:index="5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de887f88-4a24-49db-a549-4c3cbb517053" ContentTypeId="0x010100F92FB91056B24E40ACCE93A804002EFF" PreviousValue="true"/>
</file>

<file path=customXml/itemProps1.xml><?xml version="1.0" encoding="utf-8"?>
<ds:datastoreItem xmlns:ds="http://schemas.openxmlformats.org/officeDocument/2006/customXml" ds:itemID="{73D9D9AD-EDCF-46A8-ACA6-D20E5F5EA4D9}"/>
</file>

<file path=customXml/itemProps2.xml><?xml version="1.0" encoding="utf-8"?>
<ds:datastoreItem xmlns:ds="http://schemas.openxmlformats.org/officeDocument/2006/customXml" ds:itemID="{CEE1B5C9-A1FC-4EAC-B69C-DA11F3A0C4D5}"/>
</file>

<file path=customXml/itemProps3.xml><?xml version="1.0" encoding="utf-8"?>
<ds:datastoreItem xmlns:ds="http://schemas.openxmlformats.org/officeDocument/2006/customXml" ds:itemID="{C27A0F34-43FA-4555-8140-56C7A8D1E7CB}"/>
</file>

<file path=customXml/itemProps4.xml><?xml version="1.0" encoding="utf-8"?>
<ds:datastoreItem xmlns:ds="http://schemas.openxmlformats.org/officeDocument/2006/customXml" ds:itemID="{D2DD5950-3D10-4EC1-B275-DCCE8616804C}"/>
</file>

<file path=customXml/itemProps5.xml><?xml version="1.0" encoding="utf-8"?>
<ds:datastoreItem xmlns:ds="http://schemas.openxmlformats.org/officeDocument/2006/customXml" ds:itemID="{EF00FE5B-020B-4D3A-85FF-18EBAA6AE4D1}"/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185</TotalTime>
  <Words>612</Words>
  <Application>Microsoft Office PowerPoint</Application>
  <PresentationFormat>On-screen Show (4:3)</PresentationFormat>
  <Paragraphs>120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ECDC_PowerPoint_Template_2009_rev_1_2</vt:lpstr>
      <vt:lpstr>Custom Design</vt:lpstr>
      <vt:lpstr>1_Custom Design</vt:lpstr>
      <vt:lpstr>CorelPhotoPaint.Image.8</vt:lpstr>
      <vt:lpstr>Image</vt:lpstr>
      <vt:lpstr>Keeping Europe healthy </vt:lpstr>
      <vt:lpstr> </vt:lpstr>
      <vt:lpstr>Epidemics still happen in our era</vt:lpstr>
      <vt:lpstr>Expanded Europe –  the five freedoms in the EU</vt:lpstr>
      <vt:lpstr>21st century trends</vt:lpstr>
      <vt:lpstr> </vt:lpstr>
      <vt:lpstr>Slide 7</vt:lpstr>
      <vt:lpstr>What is ECDC?</vt:lpstr>
      <vt:lpstr>What is the role of ECDC?</vt:lpstr>
      <vt:lpstr> </vt:lpstr>
      <vt:lpstr>ECDC's strategic partners contribute  to health security</vt:lpstr>
      <vt:lpstr>Working with the EU presidencies</vt:lpstr>
      <vt:lpstr>ECDC</vt:lpstr>
      <vt:lpstr> </vt:lpstr>
    </vt:vector>
  </TitlesOfParts>
  <Company>ECDC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Europe healthy – General presentation of ECDC</dc:title>
  <dc:creator>ECDC</dc:creator>
  <cp:lastModifiedBy>Uwe Kreisel</cp:lastModifiedBy>
  <cp:revision>29</cp:revision>
  <dcterms:created xsi:type="dcterms:W3CDTF">2009-03-05T15:21:55Z</dcterms:created>
  <dcterms:modified xsi:type="dcterms:W3CDTF">2010-04-14T13:06:42Z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0x010100F92FB91056B24E40ACCE93A804002EFF0104008FC4D54203FCE44B9B7424D8D9944C75</vt:lpwstr>
  </property>
  <property fmtid="{D5CDD505-2E9C-101B-9397-08002B2CF9AE}" pid="3" name="ECDC_ISBN/ISSN_Value">
    <vt:lpwstr/>
  </property>
  <property fmtid="{D5CDD505-2E9C-101B-9397-08002B2CF9AE}" pid="4" name="ECDC_Subject_does">
    <vt:lpwstr/>
  </property>
  <property fmtid="{D5CDD505-2E9C-101B-9397-08002B2CF9AE}" pid="5" name="Order">
    <vt:r8>6300</vt:r8>
  </property>
  <property fmtid="{D5CDD505-2E9C-101B-9397-08002B2CF9AE}" pid="6" name="ECDC_Abstract">
    <vt:lpwstr/>
  </property>
  <property fmtid="{D5CDD505-2E9C-101B-9397-08002B2CF9AE}" pid="7" name="ECDC_Copyright">
    <vt:lpwstr>ECDC</vt:lpwstr>
  </property>
  <property fmtid="{D5CDD505-2E9C-101B-9397-08002B2CF9AE}" pid="8" name="xd_ProgID">
    <vt:lpwstr/>
  </property>
  <property fmtid="{D5CDD505-2E9C-101B-9397-08002B2CF9AE}" pid="9" name="_dlc_DocId">
    <vt:lpwstr>NMFWZX5DU2U3-14-39</vt:lpwstr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ECDC_Publisher">
    <vt:lpwstr>ECDC</vt:lpwstr>
  </property>
  <property fmtid="{D5CDD505-2E9C-101B-9397-08002B2CF9AE}" pid="13" name="TemplateUrl">
    <vt:lpwstr/>
  </property>
  <property fmtid="{D5CDD505-2E9C-101B-9397-08002B2CF9AE}" pid="14" name="ECDC_Subject_who">
    <vt:lpwstr/>
  </property>
  <property fmtid="{D5CDD505-2E9C-101B-9397-08002B2CF9AE}" pid="15" name="_dlc_DocIdItemGuid">
    <vt:lpwstr>c6227e57-d335-4867-8306-d96d92d32f11</vt:lpwstr>
  </property>
  <property fmtid="{D5CDD505-2E9C-101B-9397-08002B2CF9AE}" pid="16" name="_dlc_DocIdUrl">
    <vt:lpwstr>http://nvmosphcdev3/en/aboutus/_layouts/DocIdRedir.aspx?ID=NMFWZX5DU2U3-14-39, NMFWZX5DU2U3-14-39</vt:lpwstr>
  </property>
  <property fmtid="{D5CDD505-2E9C-101B-9397-08002B2CF9AE}" pid="17" name="TaxKeyword">
    <vt:lpwstr/>
  </property>
  <property fmtid="{D5CDD505-2E9C-101B-9397-08002B2CF9AE}" pid="21" name="ECDC_EmbargoReleaseDate">
    <vt:filetime>2010-04-30T09:52:54Z</vt:filetime>
  </property>
  <property fmtid="{D5CDD505-2E9C-101B-9397-08002B2CF9AE}" pid="23" name="ECDC_Subject_who0">
    <vt:lpwstr/>
  </property>
  <property fmtid="{D5CDD505-2E9C-101B-9397-08002B2CF9AE}" pid="24" name="ECDC_Subject_does0">
    <vt:lpwstr/>
  </property>
  <property fmtid="{D5CDD505-2E9C-101B-9397-08002B2CF9AE}" pid="25" name="ECDC_Contributor1">
    <vt:lpwstr/>
  </property>
  <property fmtid="{D5CDD505-2E9C-101B-9397-08002B2CF9AE}" pid="26" name="ECDC_Contributor">
    <vt:lpwstr/>
  </property>
  <property fmtid="{D5CDD505-2E9C-101B-9397-08002B2CF9AE}" pid="28" name="ECDC_DocumentTypeName">
    <vt:lpwstr>21</vt:lpwstr>
  </property>
  <property fmtid="{D5CDD505-2E9C-101B-9397-08002B2CF9AE}" pid="31" name="ECDC_LanguageLabel">
    <vt:lpwstr>English</vt:lpwstr>
  </property>
  <property fmtid="{D5CDD505-2E9C-101B-9397-08002B2CF9AE}" pid="32" name="ECDC_Subject_does_Portal">
    <vt:lpwstr/>
  </property>
  <property fmtid="{D5CDD505-2E9C-101B-9397-08002B2CF9AE}" pid="36" name="ECDC_Target_audience">
    <vt:lpwstr/>
  </property>
  <property fmtid="{D5CDD505-2E9C-101B-9397-08002B2CF9AE}" pid="37" name="ECDC_Subject_what_Portal">
    <vt:lpwstr/>
  </property>
  <property fmtid="{D5CDD505-2E9C-101B-9397-08002B2CF9AE}" pid="40" name="ECDC_Target_audience_Portal">
    <vt:lpwstr/>
  </property>
  <property fmtid="{D5CDD505-2E9C-101B-9397-08002B2CF9AE}" pid="42" name="ECDC_Subject_who_Portal">
    <vt:lpwstr/>
  </property>
  <property fmtid="{D5CDD505-2E9C-101B-9397-08002B2CF9AE}" pid="43" name="ECDC_Language">
    <vt:lpwstr>516;#English|f0d96333-3b15-448d-bec3-c97f3b65cb2d</vt:lpwstr>
  </property>
  <property fmtid="{D5CDD505-2E9C-101B-9397-08002B2CF9AE}" pid="46" name="ECDC_Subject_what">
    <vt:lpwstr/>
  </property>
  <property fmtid="{D5CDD505-2E9C-101B-9397-08002B2CF9AE}" pid="49" name="ECDC_Type_of_document">
    <vt:lpwstr>691;#Other|5c957bac-987b-4d9c-8028-19eae9b6d23c</vt:lpwstr>
  </property>
  <property fmtid="{D5CDD505-2E9C-101B-9397-08002B2CF9AE}" pid="50" name="ECDC_ISBN_ISSN">
    <vt:lpwstr>error;#2</vt:lpwstr>
  </property>
  <property fmtid="{D5CDD505-2E9C-101B-9397-08002B2CF9AE}" pid="52" name="ECDC_Country">
    <vt:lpwstr/>
  </property>
  <property fmtid="{D5CDD505-2E9C-101B-9397-08002B2CF9AE}" pid="53" name="ECDC_Region">
    <vt:lpwstr/>
  </property>
  <property fmtid="{D5CDD505-2E9C-101B-9397-08002B2CF9AE}" pid="54" name="ECDC_DOI">
    <vt:lpwstr/>
  </property>
  <property fmtid="{D5CDD505-2E9C-101B-9397-08002B2CF9AE}" pid="55" name="ECDC_Associated_Links">
    <vt:lpwstr/>
  </property>
  <property fmtid="{D5CDD505-2E9C-101B-9397-08002B2CF9AE}" pid="56" name="ECDC_Associated_Images">
    <vt:lpwstr/>
  </property>
  <property fmtid="{D5CDD505-2E9C-101B-9397-08002B2CF9AE}" pid="57" name="display_urn">
    <vt:lpwstr>Signe Gilbro</vt:lpwstr>
  </property>
  <property fmtid="{D5CDD505-2E9C-101B-9397-08002B2CF9AE}" pid="58" name="ECDC_Language_code">
    <vt:lpwstr/>
  </property>
  <property fmtid="{D5CDD505-2E9C-101B-9397-08002B2CF9AE}" pid="59" name="ECDC_TranslationOfID">
    <vt:lpwstr/>
  </property>
  <property fmtid="{D5CDD505-2E9C-101B-9397-08002B2CF9AE}" pid="60" name="xd_Signature">
    <vt:bool>false</vt:bool>
  </property>
  <property fmtid="{D5CDD505-2E9C-101B-9397-08002B2CF9AE}" pid="61" name="ECDC_Location_code">
    <vt:lpwstr/>
  </property>
  <property fmtid="{D5CDD505-2E9C-101B-9397-08002B2CF9AE}" pid="62" name="ECDC_Location_type">
    <vt:lpwstr/>
  </property>
</Properties>
</file>